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1" name="Shape 1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Shape 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Shape 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Shape 8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Shape 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Shape 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 name="Shape 32"/>
        <p:cNvGrpSpPr/>
        <p:nvPr/>
      </p:nvGrpSpPr>
      <p:grpSpPr>
        <a:xfrm>
          <a:off x="0" y="0"/>
          <a:ext cx="0" cy="0"/>
          <a:chOff x="0" y="0"/>
          <a:chExt cx="0" cy="0"/>
        </a:xfrm>
      </p:grpSpPr>
      <p:sp>
        <p:nvSpPr>
          <p:cNvPr id="33" name="Shape 3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Shape 3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5" name="Shape 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Shape 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Shape 4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5" name="Shape 45"/>
        <p:cNvGrpSpPr/>
        <p:nvPr/>
      </p:nvGrpSpPr>
      <p:grpSpPr>
        <a:xfrm>
          <a:off x="0" y="0"/>
          <a:ext cx="0" cy="0"/>
          <a:chOff x="0" y="0"/>
          <a:chExt cx="0" cy="0"/>
        </a:xfrm>
      </p:grpSpPr>
      <p:sp>
        <p:nvSpPr>
          <p:cNvPr id="46" name="Shape 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Shape 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Shape 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9" name="Shape 4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0" name="Shape 5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1" name="Shape 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Shape 6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Shape 6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6.jpg"/><Relationship Id="rId11" Type="http://schemas.openxmlformats.org/officeDocument/2006/relationships/image" Target="../media/image10.jpg"/><Relationship Id="rId10" Type="http://schemas.openxmlformats.org/officeDocument/2006/relationships/image" Target="../media/image4.jpg"/><Relationship Id="rId12" Type="http://schemas.openxmlformats.org/officeDocument/2006/relationships/image" Target="../media/image2.jpg"/><Relationship Id="rId9" Type="http://schemas.openxmlformats.org/officeDocument/2006/relationships/image" Target="../media/image11.jpg"/><Relationship Id="rId5" Type="http://schemas.openxmlformats.org/officeDocument/2006/relationships/image" Target="../media/image3.jpg"/><Relationship Id="rId6" Type="http://schemas.openxmlformats.org/officeDocument/2006/relationships/image" Target="../media/image8.png"/><Relationship Id="rId7" Type="http://schemas.openxmlformats.org/officeDocument/2006/relationships/image" Target="../media/image5.jpg"/><Relationship Id="rId8"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ctrTitle"/>
          </p:nvPr>
        </p:nvSpPr>
        <p:spPr>
          <a:xfrm>
            <a:off x="304798" y="1869282"/>
            <a:ext cx="8616951" cy="200818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600"/>
              <a:buFont typeface="Calibri"/>
              <a:buNone/>
            </a:pPr>
            <a:r>
              <a:rPr b="1" i="0" lang="en-US" sz="4600" u="none" cap="none" strike="noStrike">
                <a:solidFill>
                  <a:schemeClr val="dk1"/>
                </a:solidFill>
                <a:latin typeface="Calibri"/>
                <a:ea typeface="Calibri"/>
                <a:cs typeface="Calibri"/>
                <a:sym typeface="Calibri"/>
              </a:rPr>
              <a:t>Mental health in forced migration: development and adaptation</a:t>
            </a:r>
            <a:endParaRPr b="0" i="0" sz="5400" u="none" cap="none" strike="noStrike">
              <a:solidFill>
                <a:schemeClr val="dk1"/>
              </a:solidFill>
              <a:latin typeface="Calibri"/>
              <a:ea typeface="Calibri"/>
              <a:cs typeface="Calibri"/>
              <a:sym typeface="Calibri"/>
            </a:endParaRPr>
          </a:p>
        </p:txBody>
      </p:sp>
      <p:sp>
        <p:nvSpPr>
          <p:cNvPr id="89" name="Shape 89"/>
          <p:cNvSpPr txBox="1"/>
          <p:nvPr>
            <p:ph idx="1" type="subTitle"/>
          </p:nvPr>
        </p:nvSpPr>
        <p:spPr>
          <a:xfrm>
            <a:off x="460376" y="3956845"/>
            <a:ext cx="8556622" cy="2569398"/>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Bojan </a:t>
            </a:r>
            <a:r>
              <a:rPr b="1" i="0" lang="en-US" sz="2800" u="none" cap="none" strike="noStrike">
                <a:solidFill>
                  <a:schemeClr val="dk1"/>
                </a:solidFill>
                <a:latin typeface="Calibri"/>
                <a:ea typeface="Calibri"/>
                <a:cs typeface="Calibri"/>
                <a:sym typeface="Calibri"/>
              </a:rPr>
              <a:t>Šošić</a:t>
            </a:r>
            <a:endParaRPr b="1" i="0" sz="2800" u="none" cap="none" strike="noStrike">
              <a:solidFill>
                <a:schemeClr val="dk1"/>
              </a:solidFill>
              <a:latin typeface="Calibri"/>
              <a:ea typeface="Calibri"/>
              <a:cs typeface="Calibri"/>
              <a:sym typeface="Calibri"/>
            </a:endParaRPr>
          </a:p>
          <a:p>
            <a:pPr indent="0" lvl="0" marL="0" marR="0" rtl="0" algn="r">
              <a:lnSpc>
                <a:spcPct val="80000"/>
              </a:lnSpc>
              <a:spcBef>
                <a:spcPts val="350"/>
              </a:spcBef>
              <a:spcAft>
                <a:spcPts val="0"/>
              </a:spcAft>
              <a:buClr>
                <a:srgbClr val="888888"/>
              </a:buClr>
              <a:buSzPts val="1750"/>
              <a:buFont typeface="Arial"/>
              <a:buNone/>
            </a:pPr>
            <a:r>
              <a:rPr b="0" i="0" lang="en-US" sz="1750" u="none" cap="none" strike="noStrike">
                <a:solidFill>
                  <a:srgbClr val="888888"/>
                </a:solidFill>
                <a:latin typeface="Calibri"/>
                <a:ea typeface="Calibri"/>
                <a:cs typeface="Calibri"/>
                <a:sym typeface="Calibri"/>
              </a:rPr>
              <a:t>Board for Psychiatric and Neurological Research,</a:t>
            </a:r>
            <a:endParaRPr b="0" i="0" sz="1750" u="none" cap="none" strike="noStrike">
              <a:solidFill>
                <a:srgbClr val="888888"/>
              </a:solidFill>
              <a:latin typeface="Calibri"/>
              <a:ea typeface="Calibri"/>
              <a:cs typeface="Calibri"/>
              <a:sym typeface="Calibri"/>
            </a:endParaRPr>
          </a:p>
          <a:p>
            <a:pPr indent="0" lvl="0" marL="0" marR="0" rtl="0" algn="r">
              <a:lnSpc>
                <a:spcPct val="80000"/>
              </a:lnSpc>
              <a:spcBef>
                <a:spcPts val="350"/>
              </a:spcBef>
              <a:spcAft>
                <a:spcPts val="0"/>
              </a:spcAft>
              <a:buClr>
                <a:srgbClr val="888888"/>
              </a:buClr>
              <a:buSzPts val="1750"/>
              <a:buFont typeface="Arial"/>
              <a:buNone/>
            </a:pPr>
            <a:r>
              <a:rPr b="0" i="0" lang="en-US" sz="1750" u="none" cap="none" strike="noStrike">
                <a:solidFill>
                  <a:srgbClr val="888888"/>
                </a:solidFill>
                <a:latin typeface="Calibri"/>
                <a:ea typeface="Calibri"/>
                <a:cs typeface="Calibri"/>
                <a:sym typeface="Calibri"/>
              </a:rPr>
              <a:t>Department of Medical Sciences,</a:t>
            </a:r>
            <a:endParaRPr b="0" i="0" sz="1750" u="none" cap="none" strike="noStrike">
              <a:solidFill>
                <a:srgbClr val="888888"/>
              </a:solidFill>
              <a:latin typeface="Calibri"/>
              <a:ea typeface="Calibri"/>
              <a:cs typeface="Calibri"/>
              <a:sym typeface="Calibri"/>
            </a:endParaRPr>
          </a:p>
          <a:p>
            <a:pPr indent="0" lvl="0" marL="0" marR="0" rtl="0" algn="r">
              <a:lnSpc>
                <a:spcPct val="80000"/>
              </a:lnSpc>
              <a:spcBef>
                <a:spcPts val="350"/>
              </a:spcBef>
              <a:spcAft>
                <a:spcPts val="0"/>
              </a:spcAft>
              <a:buClr>
                <a:srgbClr val="888888"/>
              </a:buClr>
              <a:buSzPts val="1750"/>
              <a:buFont typeface="Arial"/>
              <a:buNone/>
            </a:pPr>
            <a:r>
              <a:rPr b="0" i="0" lang="en-US" sz="1750" u="none" cap="none" strike="noStrike">
                <a:solidFill>
                  <a:srgbClr val="888888"/>
                </a:solidFill>
                <a:latin typeface="Calibri"/>
                <a:ea typeface="Calibri"/>
                <a:cs typeface="Calibri"/>
                <a:sym typeface="Calibri"/>
              </a:rPr>
              <a:t>Academy of Sciences and Arts of Bosnia and Herzegovina</a:t>
            </a:r>
            <a:endParaRPr b="0" i="0" sz="1750" u="none" cap="none" strike="noStrike">
              <a:solidFill>
                <a:srgbClr val="888888"/>
              </a:solidFill>
              <a:latin typeface="Calibri"/>
              <a:ea typeface="Calibri"/>
              <a:cs typeface="Calibri"/>
              <a:sym typeface="Calibri"/>
            </a:endParaRPr>
          </a:p>
        </p:txBody>
      </p:sp>
      <p:sp>
        <p:nvSpPr>
          <p:cNvPr id="90" name="Shape 90"/>
          <p:cNvSpPr txBox="1"/>
          <p:nvPr/>
        </p:nvSpPr>
        <p:spPr>
          <a:xfrm>
            <a:off x="-2" y="43542"/>
            <a:ext cx="8842377" cy="165111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MENTAL HEALTH, REFUGEES, AND MIGRATION </a:t>
            </a:r>
            <a:endParaRPr/>
          </a:p>
          <a:p>
            <a:pPr indent="0" lvl="0" marL="0" marR="0" rtl="0" algn="ctr">
              <a:spcBef>
                <a:spcPts val="480"/>
              </a:spcBef>
              <a:spcAft>
                <a:spcPts val="0"/>
              </a:spcAft>
              <a:buClr>
                <a:schemeClr val="dk1"/>
              </a:buClr>
              <a:buSzPts val="2400"/>
              <a:buFont typeface="Arial"/>
              <a:buNone/>
            </a:pPr>
            <a:r>
              <a:rPr b="0" i="0" lang="en-US" sz="2400" u="none" cap="none" strike="noStrike">
                <a:solidFill>
                  <a:srgbClr val="888888"/>
                </a:solidFill>
                <a:latin typeface="Calibri"/>
                <a:ea typeface="Calibri"/>
                <a:cs typeface="Calibri"/>
                <a:sym typeface="Calibri"/>
              </a:rPr>
              <a:t>Athens, Greece, 24</a:t>
            </a:r>
            <a:r>
              <a:rPr b="0" baseline="30000" i="0" lang="en-US" sz="2400" u="none" cap="none" strike="noStrike">
                <a:solidFill>
                  <a:srgbClr val="888888"/>
                </a:solidFill>
                <a:latin typeface="Calibri"/>
                <a:ea typeface="Calibri"/>
                <a:cs typeface="Calibri"/>
                <a:sym typeface="Calibri"/>
              </a:rPr>
              <a:t>th</a:t>
            </a:r>
            <a:r>
              <a:rPr b="0" i="0" lang="en-US" sz="2400" u="none" cap="none" strike="noStrike">
                <a:solidFill>
                  <a:srgbClr val="888888"/>
                </a:solidFill>
                <a:latin typeface="Calibri"/>
                <a:ea typeface="Calibri"/>
                <a:cs typeface="Calibri"/>
                <a:sym typeface="Calibri"/>
              </a:rPr>
              <a:t> May 2018</a:t>
            </a:r>
            <a:endParaRPr b="1"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A final note</a:t>
            </a:r>
            <a:endParaRPr b="1" i="0" sz="4400" u="none" cap="none" strike="noStrike">
              <a:solidFill>
                <a:schemeClr val="dk1"/>
              </a:solidFill>
              <a:latin typeface="Calibri"/>
              <a:ea typeface="Calibri"/>
              <a:cs typeface="Calibri"/>
              <a:sym typeface="Calibri"/>
            </a:endParaRPr>
          </a:p>
        </p:txBody>
      </p:sp>
      <p:sp>
        <p:nvSpPr>
          <p:cNvPr id="157" name="Shape 157"/>
          <p:cNvSpPr txBox="1"/>
          <p:nvPr>
            <p:ph idx="1" type="body"/>
          </p:nvPr>
        </p:nvSpPr>
        <p:spPr>
          <a:xfrm>
            <a:off x="457200" y="1981200"/>
            <a:ext cx="8153400" cy="4144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We amass data, but we do very little to understand.</a:t>
            </a:r>
            <a:endParaRPr/>
          </a:p>
          <a:p>
            <a:pPr indent="0" lvl="0" marL="0" marR="0" rtl="0" algn="l">
              <a:spcBef>
                <a:spcPts val="64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We need more Maslow in our science on migration.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descr="C:\Documents and Settings\user\Desktop\Prezentacija\thats-all-folks.jpg" id="162" name="Shape 162"/>
          <p:cNvPicPr preferRelativeResize="0"/>
          <p:nvPr/>
        </p:nvPicPr>
        <p:blipFill rotWithShape="1">
          <a:blip r:embed="rId3">
            <a:alphaModFix/>
          </a:blip>
          <a:srcRect b="0" l="0" r="0" t="0"/>
          <a:stretch/>
        </p:blipFill>
        <p:spPr>
          <a:xfrm>
            <a:off x="-40887" y="-29656"/>
            <a:ext cx="9184887" cy="68876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457200" y="274638"/>
            <a:ext cx="8229600" cy="8683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Mankind in brief</a:t>
            </a:r>
            <a:endParaRPr b="1" i="0" sz="4400" u="none" cap="none" strike="noStrike">
              <a:solidFill>
                <a:schemeClr val="dk1"/>
              </a:solidFill>
              <a:latin typeface="Calibri"/>
              <a:ea typeface="Calibri"/>
              <a:cs typeface="Calibri"/>
              <a:sym typeface="Calibri"/>
            </a:endParaRPr>
          </a:p>
        </p:txBody>
      </p:sp>
      <p:sp>
        <p:nvSpPr>
          <p:cNvPr id="96" name="Shape 96"/>
          <p:cNvSpPr txBox="1"/>
          <p:nvPr>
            <p:ph idx="1" type="body"/>
          </p:nvPr>
        </p:nvSpPr>
        <p:spPr>
          <a:xfrm>
            <a:off x="464970" y="5780314"/>
            <a:ext cx="8229600" cy="48736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Wallace, 1997</a:t>
            </a:r>
            <a:endParaRPr b="0" i="0" sz="1800" u="none" cap="none" strike="noStrike">
              <a:solidFill>
                <a:schemeClr val="dk1"/>
              </a:solidFill>
              <a:latin typeface="Calibri"/>
              <a:ea typeface="Calibri"/>
              <a:cs typeface="Calibri"/>
              <a:sym typeface="Calibri"/>
            </a:endParaRPr>
          </a:p>
        </p:txBody>
      </p:sp>
      <p:pic>
        <p:nvPicPr>
          <p:cNvPr id="97" name="Shape 97"/>
          <p:cNvPicPr preferRelativeResize="0"/>
          <p:nvPr/>
        </p:nvPicPr>
        <p:blipFill rotWithShape="1">
          <a:blip r:embed="rId3">
            <a:alphaModFix/>
          </a:blip>
          <a:srcRect b="0" l="0" r="0" t="0"/>
          <a:stretch/>
        </p:blipFill>
        <p:spPr>
          <a:xfrm>
            <a:off x="475855" y="1143000"/>
            <a:ext cx="7829943" cy="46767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74638"/>
            <a:ext cx="8382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1" i="0" lang="en-US" sz="3959" u="none" cap="none" strike="noStrike">
                <a:solidFill>
                  <a:schemeClr val="dk1"/>
                </a:solidFill>
                <a:latin typeface="Calibri"/>
                <a:ea typeface="Calibri"/>
                <a:cs typeface="Calibri"/>
                <a:sym typeface="Calibri"/>
              </a:rPr>
              <a:t>And what do I have to do with all that?</a:t>
            </a:r>
            <a:endParaRPr b="1" i="0" sz="3959" u="none" cap="none" strike="noStrike">
              <a:solidFill>
                <a:schemeClr val="dk1"/>
              </a:solidFill>
              <a:latin typeface="Calibri"/>
              <a:ea typeface="Calibri"/>
              <a:cs typeface="Calibri"/>
              <a:sym typeface="Calibri"/>
            </a:endParaRPr>
          </a:p>
        </p:txBody>
      </p:sp>
      <p:sp>
        <p:nvSpPr>
          <p:cNvPr id="103" name="Shape 103"/>
          <p:cNvSpPr txBox="1"/>
          <p:nvPr>
            <p:ph idx="1" type="body"/>
          </p:nvPr>
        </p:nvSpPr>
        <p:spPr>
          <a:xfrm>
            <a:off x="5191126" y="1447801"/>
            <a:ext cx="3881436" cy="30170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960"/>
              <a:buFont typeface="Arial"/>
              <a:buNone/>
            </a:pPr>
            <a:r>
              <a:rPr b="0" i="0" lang="en-US" sz="2960" u="none" cap="none" strike="noStrike">
                <a:solidFill>
                  <a:schemeClr val="dk1"/>
                </a:solidFill>
                <a:latin typeface="Calibri"/>
                <a:ea typeface="Calibri"/>
                <a:cs typeface="Calibri"/>
                <a:sym typeface="Calibri"/>
              </a:rPr>
              <a:t>Šošić; one variant of the family names in former Yugoslavia stemming from Greek σωτήρ (sōtēr) – “savior, preserver”.</a:t>
            </a:r>
            <a:endParaRPr/>
          </a:p>
          <a:p>
            <a:pPr indent="-154940" lvl="0" marL="342900" marR="0" rtl="0" algn="l">
              <a:lnSpc>
                <a:spcPct val="9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
        <p:nvSpPr>
          <p:cNvPr id="104" name="Shape 104"/>
          <p:cNvSpPr txBox="1"/>
          <p:nvPr/>
        </p:nvSpPr>
        <p:spPr>
          <a:xfrm flipH="1">
            <a:off x="457200" y="4953001"/>
            <a:ext cx="4876800" cy="914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960"/>
              <a:buFont typeface="Arial"/>
              <a:buNone/>
            </a:pPr>
            <a:r>
              <a:rPr b="0" i="0" lang="en-US" sz="2960" u="none" cap="none" strike="noStrike">
                <a:solidFill>
                  <a:schemeClr val="dk1"/>
                </a:solidFill>
                <a:latin typeface="Calibri"/>
                <a:ea typeface="Calibri"/>
                <a:cs typeface="Calibri"/>
                <a:sym typeface="Calibri"/>
              </a:rPr>
              <a:t>Oton Iveković, 1905 – </a:t>
            </a:r>
            <a:r>
              <a:rPr b="0" i="1" lang="en-US" sz="2960" u="none" cap="none" strike="noStrike">
                <a:solidFill>
                  <a:schemeClr val="dk1"/>
                </a:solidFill>
                <a:latin typeface="Calibri"/>
                <a:ea typeface="Calibri"/>
                <a:cs typeface="Calibri"/>
                <a:sym typeface="Calibri"/>
              </a:rPr>
              <a:t>Arrival of Croats to the Adriatic Sea</a:t>
            </a:r>
            <a:endParaRPr b="0" i="1" sz="2960" u="none" cap="none" strike="noStrike">
              <a:solidFill>
                <a:schemeClr val="dk1"/>
              </a:solidFill>
              <a:latin typeface="Calibri"/>
              <a:ea typeface="Calibri"/>
              <a:cs typeface="Calibri"/>
              <a:sym typeface="Calibri"/>
            </a:endParaRPr>
          </a:p>
        </p:txBody>
      </p:sp>
      <p:pic>
        <p:nvPicPr>
          <p:cNvPr descr="C:\Users\Bojan\Desktop\StAndrews\Oton_Ivekovic,_Dolazak_Hrvata_na_Jadran Arrival of Croats to the Adriatic Sea 1905.jpg" id="105" name="Shape 105"/>
          <p:cNvPicPr preferRelativeResize="0"/>
          <p:nvPr/>
        </p:nvPicPr>
        <p:blipFill rotWithShape="1">
          <a:blip r:embed="rId3">
            <a:alphaModFix/>
          </a:blip>
          <a:srcRect b="0" l="0" r="0" t="0"/>
          <a:stretch/>
        </p:blipFill>
        <p:spPr>
          <a:xfrm>
            <a:off x="533399" y="1712632"/>
            <a:ext cx="4567019" cy="3087968"/>
          </a:xfrm>
          <a:prstGeom prst="rect">
            <a:avLst/>
          </a:prstGeom>
          <a:noFill/>
          <a:ln>
            <a:noFill/>
          </a:ln>
        </p:spPr>
      </p:pic>
      <p:pic>
        <p:nvPicPr>
          <p:cNvPr descr="C:\Users\Bojan\Desktop\StAndrews\omis1.jpg" id="106" name="Shape 106"/>
          <p:cNvPicPr preferRelativeResize="0"/>
          <p:nvPr/>
        </p:nvPicPr>
        <p:blipFill rotWithShape="1">
          <a:blip r:embed="rId4">
            <a:alphaModFix/>
          </a:blip>
          <a:srcRect b="0" l="0" r="0" t="0"/>
          <a:stretch/>
        </p:blipFill>
        <p:spPr>
          <a:xfrm>
            <a:off x="6524295" y="4953001"/>
            <a:ext cx="2096159" cy="15586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nvSpPr>
        <p:spPr>
          <a:xfrm flipH="1">
            <a:off x="7333025" y="5257800"/>
            <a:ext cx="1607475" cy="1113236"/>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820"/>
              <a:buFont typeface="Arial"/>
              <a:buNone/>
            </a:pPr>
            <a:r>
              <a:rPr b="0" i="0" lang="en-US" sz="1820" u="none" cap="none" strike="noStrike">
                <a:solidFill>
                  <a:schemeClr val="dk1"/>
                </a:solidFill>
                <a:latin typeface="Calibri"/>
                <a:ea typeface="Calibri"/>
                <a:cs typeface="Calibri"/>
                <a:sym typeface="Calibri"/>
              </a:rPr>
              <a:t>The Šošić</a:t>
            </a:r>
            <a:endParaRPr b="0" i="0" sz="1820" u="none" cap="none" strike="noStrike">
              <a:solidFill>
                <a:schemeClr val="dk1"/>
              </a:solidFill>
              <a:latin typeface="Calibri"/>
              <a:ea typeface="Calibri"/>
              <a:cs typeface="Calibri"/>
              <a:sym typeface="Calibri"/>
            </a:endParaRPr>
          </a:p>
          <a:p>
            <a:pPr indent="0" lvl="0" marL="0" marR="0" rtl="0" algn="l">
              <a:lnSpc>
                <a:spcPct val="80000"/>
              </a:lnSpc>
              <a:spcBef>
                <a:spcPts val="364"/>
              </a:spcBef>
              <a:spcAft>
                <a:spcPts val="0"/>
              </a:spcAft>
              <a:buClr>
                <a:schemeClr val="dk1"/>
              </a:buClr>
              <a:buSzPts val="1820"/>
              <a:buFont typeface="Arial"/>
              <a:buNone/>
            </a:pPr>
            <a:r>
              <a:rPr b="0" i="1" lang="en-US" sz="1820" u="none" cap="none" strike="noStrike">
                <a:solidFill>
                  <a:schemeClr val="dk1"/>
                </a:solidFill>
                <a:latin typeface="Calibri"/>
                <a:ea typeface="Calibri"/>
                <a:cs typeface="Calibri"/>
                <a:sym typeface="Calibri"/>
              </a:rPr>
              <a:t>family</a:t>
            </a:r>
            <a:endParaRPr b="0" i="1" sz="1820" u="none" cap="none" strike="noStrike">
              <a:solidFill>
                <a:schemeClr val="dk1"/>
              </a:solidFill>
              <a:latin typeface="Calibri"/>
              <a:ea typeface="Calibri"/>
              <a:cs typeface="Calibri"/>
              <a:sym typeface="Calibri"/>
            </a:endParaRPr>
          </a:p>
          <a:p>
            <a:pPr indent="0" lvl="0" marL="0" marR="0" rtl="0" algn="l">
              <a:lnSpc>
                <a:spcPct val="80000"/>
              </a:lnSpc>
              <a:spcBef>
                <a:spcPts val="364"/>
              </a:spcBef>
              <a:spcAft>
                <a:spcPts val="0"/>
              </a:spcAft>
              <a:buClr>
                <a:schemeClr val="dk1"/>
              </a:buClr>
              <a:buSzPts val="1820"/>
              <a:buFont typeface="Arial"/>
              <a:buNone/>
            </a:pPr>
            <a:r>
              <a:rPr b="0" i="1" lang="en-US" sz="1820" u="none" cap="none" strike="noStrike">
                <a:solidFill>
                  <a:schemeClr val="dk1"/>
                </a:solidFill>
                <a:latin typeface="Calibri"/>
                <a:ea typeface="Calibri"/>
                <a:cs typeface="Calibri"/>
                <a:sym typeface="Calibri"/>
              </a:rPr>
              <a:t>migration</a:t>
            </a:r>
            <a:endParaRPr b="0" i="1" sz="1820" u="none" cap="none" strike="noStrike">
              <a:solidFill>
                <a:schemeClr val="dk1"/>
              </a:solidFill>
              <a:latin typeface="Calibri"/>
              <a:ea typeface="Calibri"/>
              <a:cs typeface="Calibri"/>
              <a:sym typeface="Calibri"/>
            </a:endParaRPr>
          </a:p>
        </p:txBody>
      </p:sp>
      <p:pic>
        <p:nvPicPr>
          <p:cNvPr descr="C:\Users\Bojan\Desktop\StAndrews\Sosicmigr+.jpg" id="112" name="Shape 112"/>
          <p:cNvPicPr preferRelativeResize="0"/>
          <p:nvPr/>
        </p:nvPicPr>
        <p:blipFill rotWithShape="1">
          <a:blip r:embed="rId3">
            <a:alphaModFix/>
          </a:blip>
          <a:srcRect b="0" l="0" r="0" t="0"/>
          <a:stretch/>
        </p:blipFill>
        <p:spPr>
          <a:xfrm>
            <a:off x="1344086" y="455077"/>
            <a:ext cx="5846634" cy="5774267"/>
          </a:xfrm>
          <a:prstGeom prst="rect">
            <a:avLst/>
          </a:prstGeom>
          <a:noFill/>
          <a:ln>
            <a:noFill/>
          </a:ln>
        </p:spPr>
      </p:pic>
      <p:pic>
        <p:nvPicPr>
          <p:cNvPr descr="C:\Users\Bojan\Desktop\StAndrews\omis1.jpg" id="113" name="Shape 113"/>
          <p:cNvPicPr preferRelativeResize="0"/>
          <p:nvPr/>
        </p:nvPicPr>
        <p:blipFill rotWithShape="1">
          <a:blip r:embed="rId4">
            <a:alphaModFix/>
          </a:blip>
          <a:srcRect b="0" l="0" r="0" t="0"/>
          <a:stretch/>
        </p:blipFill>
        <p:spPr>
          <a:xfrm>
            <a:off x="129651" y="1982626"/>
            <a:ext cx="1152854" cy="857250"/>
          </a:xfrm>
          <a:prstGeom prst="rect">
            <a:avLst/>
          </a:prstGeom>
          <a:noFill/>
          <a:ln>
            <a:noFill/>
          </a:ln>
        </p:spPr>
      </p:pic>
      <p:pic>
        <p:nvPicPr>
          <p:cNvPr descr="C:\Users\Bojan\Desktop\StAndrews\nevistina_stina_02-xl.jpg" id="114" name="Shape 114"/>
          <p:cNvPicPr preferRelativeResize="0"/>
          <p:nvPr/>
        </p:nvPicPr>
        <p:blipFill rotWithShape="1">
          <a:blip r:embed="rId5">
            <a:alphaModFix/>
          </a:blip>
          <a:srcRect b="0" l="0" r="0" t="0"/>
          <a:stretch/>
        </p:blipFill>
        <p:spPr>
          <a:xfrm>
            <a:off x="108249" y="2990309"/>
            <a:ext cx="1154654" cy="768567"/>
          </a:xfrm>
          <a:prstGeom prst="rect">
            <a:avLst/>
          </a:prstGeom>
          <a:noFill/>
          <a:ln>
            <a:noFill/>
          </a:ln>
        </p:spPr>
      </p:pic>
      <p:pic>
        <p:nvPicPr>
          <p:cNvPr id="115" name="Shape 115"/>
          <p:cNvPicPr preferRelativeResize="0"/>
          <p:nvPr/>
        </p:nvPicPr>
        <p:blipFill rotWithShape="1">
          <a:blip r:embed="rId6">
            <a:alphaModFix/>
          </a:blip>
          <a:srcRect b="0" l="0" r="0" t="0"/>
          <a:stretch/>
        </p:blipFill>
        <p:spPr>
          <a:xfrm>
            <a:off x="129651" y="3844547"/>
            <a:ext cx="1141818" cy="730142"/>
          </a:xfrm>
          <a:prstGeom prst="rect">
            <a:avLst/>
          </a:prstGeom>
          <a:noFill/>
          <a:ln>
            <a:noFill/>
          </a:ln>
        </p:spPr>
      </p:pic>
      <p:pic>
        <p:nvPicPr>
          <p:cNvPr descr="C:\Users\Bojan\Desktop\StAndrews\113_001.jpg" id="116" name="Shape 116"/>
          <p:cNvPicPr preferRelativeResize="0"/>
          <p:nvPr/>
        </p:nvPicPr>
        <p:blipFill rotWithShape="1">
          <a:blip r:embed="rId7">
            <a:alphaModFix/>
          </a:blip>
          <a:srcRect b="0" l="0" r="0" t="0"/>
          <a:stretch/>
        </p:blipFill>
        <p:spPr>
          <a:xfrm>
            <a:off x="108249" y="4643251"/>
            <a:ext cx="1133252" cy="768834"/>
          </a:xfrm>
          <a:prstGeom prst="rect">
            <a:avLst/>
          </a:prstGeom>
          <a:noFill/>
          <a:ln>
            <a:noFill/>
          </a:ln>
        </p:spPr>
      </p:pic>
      <p:pic>
        <p:nvPicPr>
          <p:cNvPr descr="C:\Users\Bojan\Desktop\StAndrews\Palackovci.jpg" id="117" name="Shape 117"/>
          <p:cNvPicPr preferRelativeResize="0"/>
          <p:nvPr/>
        </p:nvPicPr>
        <p:blipFill rotWithShape="1">
          <a:blip r:embed="rId8">
            <a:alphaModFix/>
          </a:blip>
          <a:srcRect b="0" l="0" r="0" t="0"/>
          <a:stretch/>
        </p:blipFill>
        <p:spPr>
          <a:xfrm>
            <a:off x="119007" y="5592462"/>
            <a:ext cx="1122494" cy="749265"/>
          </a:xfrm>
          <a:prstGeom prst="rect">
            <a:avLst/>
          </a:prstGeom>
          <a:noFill/>
          <a:ln>
            <a:noFill/>
          </a:ln>
        </p:spPr>
      </p:pic>
      <p:pic>
        <p:nvPicPr>
          <p:cNvPr id="118" name="Shape 118"/>
          <p:cNvPicPr preferRelativeResize="0"/>
          <p:nvPr/>
        </p:nvPicPr>
        <p:blipFill rotWithShape="1">
          <a:blip r:embed="rId9">
            <a:alphaModFix/>
          </a:blip>
          <a:srcRect b="0" l="0" r="0" t="0"/>
          <a:stretch/>
        </p:blipFill>
        <p:spPr>
          <a:xfrm>
            <a:off x="7315200" y="609600"/>
            <a:ext cx="1625301" cy="1011076"/>
          </a:xfrm>
          <a:prstGeom prst="rect">
            <a:avLst/>
          </a:prstGeom>
          <a:noFill/>
          <a:ln>
            <a:noFill/>
          </a:ln>
        </p:spPr>
      </p:pic>
      <p:pic>
        <p:nvPicPr>
          <p:cNvPr descr="C:\Users\Bojan\Desktop\StAndrews\ptuj-1-855.jpg" id="119" name="Shape 119"/>
          <p:cNvPicPr preferRelativeResize="0"/>
          <p:nvPr/>
        </p:nvPicPr>
        <p:blipFill rotWithShape="1">
          <a:blip r:embed="rId10">
            <a:alphaModFix/>
          </a:blip>
          <a:srcRect b="0" l="0" r="0" t="0"/>
          <a:stretch/>
        </p:blipFill>
        <p:spPr>
          <a:xfrm>
            <a:off x="7312174" y="1828800"/>
            <a:ext cx="1553023" cy="752871"/>
          </a:xfrm>
          <a:prstGeom prst="rect">
            <a:avLst/>
          </a:prstGeom>
          <a:noFill/>
          <a:ln>
            <a:noFill/>
          </a:ln>
        </p:spPr>
      </p:pic>
      <p:pic>
        <p:nvPicPr>
          <p:cNvPr descr="C:\Users\Bojan\Desktop\StAndrews\Zagreb1.jpg" id="120" name="Shape 120"/>
          <p:cNvPicPr preferRelativeResize="0"/>
          <p:nvPr/>
        </p:nvPicPr>
        <p:blipFill rotWithShape="1">
          <a:blip r:embed="rId11">
            <a:alphaModFix/>
          </a:blip>
          <a:srcRect b="0" l="0" r="0" t="0"/>
          <a:stretch/>
        </p:blipFill>
        <p:spPr>
          <a:xfrm>
            <a:off x="7333027" y="2839876"/>
            <a:ext cx="1607474" cy="1004671"/>
          </a:xfrm>
          <a:prstGeom prst="rect">
            <a:avLst/>
          </a:prstGeom>
          <a:noFill/>
          <a:ln>
            <a:noFill/>
          </a:ln>
        </p:spPr>
      </p:pic>
      <p:pic>
        <p:nvPicPr>
          <p:cNvPr descr="C:\Users\Bojan\Desktop\StAndrews\Sarajevo.jpg" id="121" name="Shape 121"/>
          <p:cNvPicPr preferRelativeResize="0"/>
          <p:nvPr/>
        </p:nvPicPr>
        <p:blipFill rotWithShape="1">
          <a:blip r:embed="rId12">
            <a:alphaModFix/>
          </a:blip>
          <a:srcRect b="0" l="0" r="0" t="0"/>
          <a:stretch/>
        </p:blipFill>
        <p:spPr>
          <a:xfrm>
            <a:off x="7312174" y="4209618"/>
            <a:ext cx="1628327" cy="917347"/>
          </a:xfrm>
          <a:prstGeom prst="rect">
            <a:avLst/>
          </a:prstGeom>
          <a:noFill/>
          <a:ln>
            <a:noFill/>
          </a:ln>
        </p:spPr>
      </p:pic>
      <p:sp>
        <p:nvSpPr>
          <p:cNvPr id="122" name="Shape 122"/>
          <p:cNvSpPr txBox="1"/>
          <p:nvPr/>
        </p:nvSpPr>
        <p:spPr>
          <a:xfrm>
            <a:off x="276026" y="6371036"/>
            <a:ext cx="430052" cy="311999"/>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chemeClr val="dk1"/>
              </a:buClr>
              <a:buSzPts val="1665"/>
              <a:buFont typeface="Arial"/>
              <a:buNone/>
            </a:pPr>
            <a:r>
              <a:t/>
            </a:r>
            <a:endParaRPr b="0" i="0" sz="1665"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Our accumulated impressions:</a:t>
            </a:r>
            <a:endParaRPr/>
          </a:p>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(Bosankic, Mesic &amp; Sosic; in press)</a:t>
            </a:r>
            <a:endParaRPr/>
          </a:p>
        </p:txBody>
      </p:sp>
      <p:sp>
        <p:nvSpPr>
          <p:cNvPr id="128" name="Shape 1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Initial forms of providing aid just after the war (sometimes even during), were often provided disregarding the context and the actual needs of beneficiaries.</a:t>
            </a:r>
            <a:endParaRPr b="0" i="0" sz="2200" u="none" cap="none" strike="noStrike">
              <a:solidFill>
                <a:schemeClr val="dk1"/>
              </a:solidFill>
              <a:latin typeface="Calibri"/>
              <a:ea typeface="Calibri"/>
              <a:cs typeface="Calibri"/>
              <a:sym typeface="Calibri"/>
            </a:endParaRPr>
          </a:p>
          <a:p>
            <a:pPr indent="-342900" lvl="0" marL="342900" marR="0" rtl="0" algn="l">
              <a:spcBef>
                <a:spcPts val="44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Donor agencies occasionally intentionally ignored contextual conditions and factors and thus potentially inflated the portrayal of the problem. - "I pay attention when I earn money, not so much when I spend it."</a:t>
            </a:r>
            <a:endParaRPr b="0" i="0" sz="2200" u="none" cap="none" strike="noStrike">
              <a:solidFill>
                <a:schemeClr val="dk1"/>
              </a:solidFill>
              <a:latin typeface="Calibri"/>
              <a:ea typeface="Calibri"/>
              <a:cs typeface="Calibri"/>
              <a:sym typeface="Calibri"/>
            </a:endParaRPr>
          </a:p>
          <a:p>
            <a:pPr indent="-342900" lvl="0" marL="342900" marR="0" rtl="0" algn="l">
              <a:spcBef>
                <a:spcPts val="44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Over the two decades since the war, the donors did show a tendency to increase communication with the authorities and the target groups, i.e. refugees or (later) internally displaced persons as beneficiaries, either directly or through subcontracted implementing agencies in the field, which sometimes had the status of partners.</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idx="1" type="body"/>
          </p:nvPr>
        </p:nvSpPr>
        <p:spPr>
          <a:xfrm>
            <a:off x="457200" y="591345"/>
            <a:ext cx="8229599" cy="553481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There has been an increase in providing forms of aid that were meant to be taken over by the Bosnian-Herzegovinian authorities as durable and self-sustainable solutions, and oriented towards concrete outcomes, although there were no mechanisms to ensure that actually happens.</a:t>
            </a:r>
            <a:endParaRPr b="0" i="0" sz="2600" u="none" cap="none" strike="noStrike">
              <a:solidFill>
                <a:schemeClr val="dk1"/>
              </a:solidFill>
              <a:latin typeface="Calibri"/>
              <a:ea typeface="Calibri"/>
              <a:cs typeface="Calibri"/>
              <a:sym typeface="Calibri"/>
            </a:endParaRPr>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Involvement of consultants in collecting data on the target groups is often constrained and even guided by the contracting agencies.</a:t>
            </a:r>
            <a:endParaRPr b="0" i="0" sz="2600" u="none" cap="none" strike="noStrike">
              <a:solidFill>
                <a:schemeClr val="dk1"/>
              </a:solidFill>
              <a:latin typeface="Calibri"/>
              <a:ea typeface="Calibri"/>
              <a:cs typeface="Calibri"/>
              <a:sym typeface="Calibri"/>
            </a:endParaRPr>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Migrants are often at an intersection of aid provision by various donors.</a:t>
            </a:r>
            <a:endParaRPr b="0" i="0" sz="2600" u="none" cap="none" strike="noStrike">
              <a:solidFill>
                <a:schemeClr val="dk1"/>
              </a:solidFill>
              <a:latin typeface="Calibri"/>
              <a:ea typeface="Calibri"/>
              <a:cs typeface="Calibri"/>
              <a:sym typeface="Calibri"/>
            </a:endParaRPr>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Migrants do invariably realise the assistance they receive is contingent on their poor living conditions.</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idx="1" type="body"/>
          </p:nvPr>
        </p:nvSpPr>
        <p:spPr>
          <a:xfrm>
            <a:off x="457200" y="623095"/>
            <a:ext cx="8229599" cy="550306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With time passing since the war it becomes increasingly difficult to discern what kind of destiny would be typical of this group, compared to the general population. Identification with the group seems to have a primary role to justify its recipient role with the compatible and complementary role of the donor. A migrant is a migrant to an assistance provider, but to others, and increasingly with time, they may simply be colleagues, students, friends... As in the humorous definition of a sadist as a person who is kind to a masochist, donors and their beneficiaries apparently have a dynamic relationship of providing each other's raison d'etre.</a:t>
            </a:r>
            <a:endParaRPr b="0" i="0" sz="2200" u="none" cap="none" strike="noStrike">
              <a:solidFill>
                <a:schemeClr val="dk1"/>
              </a:solidFill>
              <a:latin typeface="Calibri"/>
              <a:ea typeface="Calibri"/>
              <a:cs typeface="Calibri"/>
              <a:sym typeface="Calibri"/>
            </a:endParaRPr>
          </a:p>
          <a:p>
            <a:pPr indent="-342900" lvl="0" marL="342900" marR="0" rtl="0" algn="l">
              <a:spcBef>
                <a:spcPts val="44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Mental health - In instances we did encounter problems that could have been proved to be clinically relevant, these issues could typically be attributable to reasons equally probable in the general population (N.B. in Bosnia). WE NEED TO STOP PATHOLOGISING MIGRANTS.</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"The floating pumpkin syndrome"</a:t>
            </a:r>
            <a:endParaRPr/>
          </a:p>
        </p:txBody>
      </p:sp>
      <p:pic>
        <p:nvPicPr>
          <p:cNvPr id="144" name="Shape 144"/>
          <p:cNvPicPr preferRelativeResize="0"/>
          <p:nvPr/>
        </p:nvPicPr>
        <p:blipFill rotWithShape="1">
          <a:blip r:embed="rId3">
            <a:alphaModFix/>
          </a:blip>
          <a:srcRect b="0" l="0" r="0" t="0"/>
          <a:stretch/>
        </p:blipFill>
        <p:spPr>
          <a:xfrm>
            <a:off x="1039813" y="1400970"/>
            <a:ext cx="6777036" cy="42356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1" i="0" lang="en-US" sz="3959" u="none" cap="none" strike="noStrike">
                <a:solidFill>
                  <a:schemeClr val="dk1"/>
                </a:solidFill>
                <a:latin typeface="Calibri"/>
                <a:ea typeface="Calibri"/>
                <a:cs typeface="Calibri"/>
                <a:sym typeface="Calibri"/>
              </a:rPr>
              <a:t>Relative deprivation and learned helplessness</a:t>
            </a:r>
            <a:endParaRPr b="1" i="0" sz="3959" u="none" cap="none" strike="noStrike">
              <a:solidFill>
                <a:schemeClr val="dk1"/>
              </a:solidFill>
              <a:latin typeface="Calibri"/>
              <a:ea typeface="Calibri"/>
              <a:cs typeface="Calibri"/>
              <a:sym typeface="Calibri"/>
            </a:endParaRPr>
          </a:p>
        </p:txBody>
      </p:sp>
      <p:pic>
        <p:nvPicPr>
          <p:cNvPr id="150" name="Shape 150"/>
          <p:cNvPicPr preferRelativeResize="0"/>
          <p:nvPr/>
        </p:nvPicPr>
        <p:blipFill rotWithShape="1">
          <a:blip r:embed="rId3">
            <a:alphaModFix/>
          </a:blip>
          <a:srcRect b="0" l="0" r="0" t="0"/>
          <a:stretch/>
        </p:blipFill>
        <p:spPr>
          <a:xfrm>
            <a:off x="152400" y="1828800"/>
            <a:ext cx="6172200" cy="4396244"/>
          </a:xfrm>
          <a:prstGeom prst="rect">
            <a:avLst/>
          </a:prstGeom>
          <a:noFill/>
          <a:ln>
            <a:noFill/>
          </a:ln>
        </p:spPr>
      </p:pic>
      <p:sp>
        <p:nvSpPr>
          <p:cNvPr id="151" name="Shape 151"/>
          <p:cNvSpPr txBox="1"/>
          <p:nvPr/>
        </p:nvSpPr>
        <p:spPr>
          <a:xfrm>
            <a:off x="5486400" y="1828800"/>
            <a:ext cx="3124200" cy="25146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chemeClr val="dk1"/>
              </a:buClr>
              <a:buSzPts val="2720"/>
              <a:buFont typeface="Arial"/>
              <a:buNone/>
            </a:pPr>
            <a:r>
              <a:rPr b="0" i="0" lang="en-US" sz="2720" u="none" cap="none" strike="noStrike">
                <a:solidFill>
                  <a:schemeClr val="dk1"/>
                </a:solidFill>
                <a:latin typeface="Calibri"/>
                <a:ea typeface="Calibri"/>
                <a:cs typeface="Calibri"/>
                <a:sym typeface="Calibri"/>
              </a:rPr>
              <a:t>The decision to migrate can have much to do with personal </a:t>
            </a:r>
            <a:r>
              <a:rPr b="0" i="0" lang="en-US" sz="2720" u="sng" cap="none" strike="noStrike">
                <a:solidFill>
                  <a:schemeClr val="dk1"/>
                </a:solidFill>
                <a:latin typeface="Calibri"/>
                <a:ea typeface="Calibri"/>
                <a:cs typeface="Calibri"/>
                <a:sym typeface="Calibri"/>
              </a:rPr>
              <a:t>values</a:t>
            </a:r>
            <a:r>
              <a:rPr b="0" i="0" lang="en-US" sz="2720" u="none" cap="none" strike="noStrike">
                <a:solidFill>
                  <a:schemeClr val="dk1"/>
                </a:solidFill>
                <a:latin typeface="Calibri"/>
                <a:ea typeface="Calibri"/>
                <a:cs typeface="Calibri"/>
                <a:sym typeface="Calibri"/>
              </a:rPr>
              <a:t>, not only direct pressure or financial circumstances.</a:t>
            </a:r>
            <a:endParaRPr b="0" i="0" sz="272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