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8" r:id="rId3"/>
    <p:sldId id="294" r:id="rId4"/>
    <p:sldId id="259" r:id="rId5"/>
    <p:sldId id="291" r:id="rId6"/>
    <p:sldId id="261" r:id="rId7"/>
    <p:sldId id="262" r:id="rId8"/>
    <p:sldId id="295" r:id="rId9"/>
    <p:sldId id="270" r:id="rId10"/>
    <p:sldId id="263" r:id="rId11"/>
    <p:sldId id="302" r:id="rId12"/>
    <p:sldId id="271" r:id="rId13"/>
    <p:sldId id="296" r:id="rId14"/>
    <p:sldId id="264" r:id="rId15"/>
    <p:sldId id="272" r:id="rId16"/>
    <p:sldId id="298" r:id="rId17"/>
    <p:sldId id="290" r:id="rId18"/>
    <p:sldId id="265" r:id="rId19"/>
    <p:sldId id="300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01" r:id="rId29"/>
    <p:sldId id="268" r:id="rId30"/>
    <p:sldId id="292" r:id="rId31"/>
    <p:sldId id="299" r:id="rId32"/>
    <p:sldId id="266" r:id="rId33"/>
    <p:sldId id="269" r:id="rId34"/>
    <p:sldId id="288" r:id="rId35"/>
    <p:sldId id="267" r:id="rId36"/>
    <p:sldId id="293" r:id="rId3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76831"/>
  </p:normalViewPr>
  <p:slideViewPr>
    <p:cSldViewPr snapToGrid="0" snapToObjects="1">
      <p:cViewPr varScale="1">
        <p:scale>
          <a:sx n="22" d="100"/>
          <a:sy n="22" d="100"/>
        </p:scale>
        <p:origin x="618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ABE30-ABAE-D741-8AAE-75F508205CBE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41AD0-7E4A-E74E-ACE5-C0977CF0D5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395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C874A-2A6E-AC48-AB0F-9C3BEE5AB2ED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F0344-11AA-C947-B8F7-A6B9106FE5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117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46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educational</a:t>
            </a:r>
            <a:r>
              <a:rPr lang="pl-PL" dirty="0"/>
              <a:t> </a:t>
            </a:r>
            <a:r>
              <a:rPr lang="pl-PL" dirty="0" err="1"/>
              <a:t>problems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2397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educational</a:t>
            </a:r>
            <a:r>
              <a:rPr lang="pl-PL" dirty="0"/>
              <a:t> </a:t>
            </a:r>
            <a:r>
              <a:rPr lang="pl-PL" dirty="0" err="1"/>
              <a:t>problems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1517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educational</a:t>
            </a:r>
            <a:r>
              <a:rPr lang="pl-PL" dirty="0"/>
              <a:t> </a:t>
            </a:r>
            <a:r>
              <a:rPr lang="pl-PL" dirty="0" err="1"/>
              <a:t>problems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4215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educational</a:t>
            </a:r>
            <a:r>
              <a:rPr lang="pl-PL" dirty="0"/>
              <a:t> </a:t>
            </a:r>
            <a:r>
              <a:rPr lang="pl-PL" dirty="0" err="1"/>
              <a:t>problems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4217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educational</a:t>
            </a:r>
            <a:r>
              <a:rPr lang="pl-PL" dirty="0"/>
              <a:t> </a:t>
            </a:r>
            <a:r>
              <a:rPr lang="pl-PL" dirty="0" err="1"/>
              <a:t>problems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4829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educational</a:t>
            </a:r>
            <a:r>
              <a:rPr lang="pl-PL" dirty="0"/>
              <a:t> </a:t>
            </a:r>
            <a:r>
              <a:rPr lang="pl-PL" dirty="0" err="1"/>
              <a:t>problems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9785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8260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907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81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1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1758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0588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369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stages include: 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Honeymoon phase,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curiosity about place, culture and change,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kind of excitement;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Confrontation phase, which involves a sense of confusion;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Separation phase - “culture shock”, when immigrants mainly experience anger and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frustration;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Adaptation phase,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calm;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Biculturalism phase, which is the stage of creative and fruitful activity in a new culture.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5703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Gaf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5437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1260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0344-11AA-C947-B8F7-A6B9106FE5F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457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3683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3684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964D-A3E7-5E43-8713-5E6A18D1E642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5682251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2960" y="802298"/>
            <a:ext cx="811019" cy="503578"/>
          </a:xfrm>
        </p:spPr>
        <p:txBody>
          <a:bodyPr/>
          <a:lstStyle/>
          <a:p>
            <a:fld id="{9AE7FE5F-A8FE-934B-88CE-0D2DAFD33497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3684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964D-A3E7-5E43-8713-5E6A18D1E642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FE5F-A8FE-934B-88CE-0D2DAFD33497}" type="slidenum">
              <a:rPr lang="pl-PL" smtClean="0"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964D-A3E7-5E43-8713-5E6A18D1E642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FE5F-A8FE-934B-88CE-0D2DAFD33497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964D-A3E7-5E43-8713-5E6A18D1E642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FE5F-A8FE-934B-88CE-0D2DAFD33497}" type="slidenum">
              <a:rPr lang="pl-PL" smtClean="0"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964D-A3E7-5E43-8713-5E6A18D1E642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FE5F-A8FE-934B-88CE-0D2DAFD33497}" type="slidenum">
              <a:rPr lang="pl-PL" smtClean="0"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964D-A3E7-5E43-8713-5E6A18D1E642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FE5F-A8FE-934B-88CE-0D2DAFD33497}" type="slidenum">
              <a:rPr lang="pl-PL" smtClean="0"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964D-A3E7-5E43-8713-5E6A18D1E642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FE5F-A8FE-934B-88CE-0D2DAFD3349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964D-A3E7-5E43-8713-5E6A18D1E642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FE5F-A8FE-934B-88CE-0D2DAFD33497}" type="slidenum">
              <a:rPr lang="pl-PL" smtClean="0"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5F1964D-A3E7-5E43-8713-5E6A18D1E642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FE5F-A8FE-934B-88CE-0D2DAFD33497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5682252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964D-A3E7-5E43-8713-5E6A18D1E642}" type="datetimeFigureOut">
              <a:rPr lang="pl-PL" smtClean="0"/>
              <a:t>2018-05-24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5684256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AE7FE5F-A8FE-934B-88CE-0D2DAFD33497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30F9BC-82F2-3344-AEF8-B4F9339627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2080059"/>
            <a:ext cx="1111798" cy="1659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3" descr="https://static.wixstatic.com/media/c20378_127df85fad609960c455dc79327432c6.gif">
            <a:extLst>
              <a:ext uri="{FF2B5EF4-FFF2-40B4-BE49-F238E27FC236}">
                <a16:creationId xmlns:a16="http://schemas.microsoft.com/office/drawing/2014/main" id="{279BC72E-8975-D04B-863F-241FB5599B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" y="4349414"/>
            <a:ext cx="1166483" cy="11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6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/>
              <a:t>Mental health as a determinant of Ukrainian immigrant families’ Ada</a:t>
            </a:r>
            <a:r>
              <a:rPr lang="en-US" sz="4000" dirty="0"/>
              <a:t>p</a:t>
            </a:r>
            <a:r>
              <a:rPr lang="pl-PL" sz="4000" dirty="0"/>
              <a:t>tation</a:t>
            </a:r>
            <a:br>
              <a:rPr lang="pl-PL" sz="4000" dirty="0"/>
            </a:br>
            <a:br>
              <a:rPr lang="pl-PL" sz="4000" dirty="0"/>
            </a:br>
            <a:r>
              <a:rPr lang="pl-PL" sz="2200" dirty="0"/>
              <a:t>Theoretical and pracitical perspective </a:t>
            </a:r>
            <a:endParaRPr lang="pl-PL" sz="44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sz="5600" dirty="0"/>
              <a:t>Lidia Zabłocka - Żytka</a:t>
            </a:r>
          </a:p>
          <a:p>
            <a:r>
              <a:rPr lang="pl-PL" sz="5600" dirty="0" err="1"/>
              <a:t>Institute</a:t>
            </a:r>
            <a:r>
              <a:rPr lang="pl-PL" sz="5600" dirty="0"/>
              <a:t> of </a:t>
            </a:r>
            <a:r>
              <a:rPr lang="pl-PL" sz="5600" dirty="0" err="1"/>
              <a:t>Psychology</a:t>
            </a:r>
            <a:endParaRPr lang="pl-PL" sz="5600" dirty="0"/>
          </a:p>
          <a:p>
            <a:r>
              <a:rPr lang="pl-PL" sz="5600" dirty="0"/>
              <a:t>The Maria Grzegorzewska  University (APS)</a:t>
            </a:r>
          </a:p>
          <a:p>
            <a:r>
              <a:rPr lang="pl-PL" sz="5600" dirty="0" err="1"/>
              <a:t>Warsaw</a:t>
            </a:r>
            <a:r>
              <a:rPr lang="pl-PL" sz="5600" dirty="0"/>
              <a:t>, Poland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768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Migration as a stress factor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683925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Carlos </a:t>
            </a:r>
            <a:r>
              <a:rPr lang="pl-PL" dirty="0" err="1"/>
              <a:t>Sluzki’s</a:t>
            </a:r>
            <a:r>
              <a:rPr lang="pl-PL" dirty="0"/>
              <a:t> </a:t>
            </a:r>
            <a:r>
              <a:rPr lang="pl-PL" dirty="0" err="1"/>
              <a:t>framework</a:t>
            </a:r>
            <a:r>
              <a:rPr lang="pl-PL" dirty="0"/>
              <a:t> for the </a:t>
            </a:r>
            <a:r>
              <a:rPr lang="pl-PL" dirty="0" err="1"/>
              <a:t>stages</a:t>
            </a:r>
            <a:r>
              <a:rPr lang="pl-PL" dirty="0"/>
              <a:t> of </a:t>
            </a:r>
            <a:r>
              <a:rPr lang="pl-PL" dirty="0" err="1"/>
              <a:t>migration</a:t>
            </a:r>
            <a:r>
              <a:rPr lang="pl-PL" dirty="0"/>
              <a:t> (</a:t>
            </a:r>
            <a:r>
              <a:rPr lang="pl-PL" dirty="0" err="1"/>
              <a:t>Perreira</a:t>
            </a:r>
            <a:r>
              <a:rPr lang="pl-PL" dirty="0"/>
              <a:t>, </a:t>
            </a:r>
            <a:r>
              <a:rPr lang="pl-PL" dirty="0" err="1"/>
              <a:t>Ornelas</a:t>
            </a:r>
            <a:r>
              <a:rPr lang="pl-PL" dirty="0"/>
              <a:t>, 2011):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24" r="22976"/>
          <a:stretch/>
        </p:blipFill>
        <p:spPr>
          <a:xfrm>
            <a:off x="1747880" y="3472070"/>
            <a:ext cx="1278347" cy="1271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85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2427" y="2971800"/>
            <a:ext cx="1601578" cy="1752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5073" y="2971800"/>
            <a:ext cx="1971622" cy="19716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4743147"/>
            <a:ext cx="2356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The Pre-Migration stage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26546" y="4943422"/>
            <a:ext cx="2584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The Migration stage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24940" y="4943422"/>
            <a:ext cx="3184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The Post-Migration stage</a:t>
            </a:r>
          </a:p>
        </p:txBody>
      </p:sp>
    </p:spTree>
    <p:extLst>
      <p:ext uri="{BB962C8B-B14F-4D97-AF65-F5344CB8AC3E}">
        <p14:creationId xmlns:p14="http://schemas.microsoft.com/office/powerpoint/2010/main" val="99325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Migration as a </a:t>
            </a:r>
            <a:r>
              <a:rPr lang="pl-PL" dirty="0" err="1"/>
              <a:t>stress</a:t>
            </a:r>
            <a:r>
              <a:rPr lang="pl-PL" dirty="0"/>
              <a:t> </a:t>
            </a:r>
            <a:r>
              <a:rPr lang="pl-PL" dirty="0" err="1"/>
              <a:t>factor</a:t>
            </a:r>
            <a:r>
              <a:rPr lang="pl-PL" dirty="0"/>
              <a:t>- </a:t>
            </a:r>
            <a:r>
              <a:rPr lang="pl-PL" dirty="0" err="1"/>
              <a:t>Acculturative</a:t>
            </a:r>
            <a:r>
              <a:rPr lang="pl-PL" dirty="0"/>
              <a:t>  </a:t>
            </a:r>
            <a:r>
              <a:rPr lang="pl-PL" dirty="0" err="1"/>
              <a:t>Stages</a:t>
            </a:r>
            <a:r>
              <a:rPr lang="pl-PL" dirty="0"/>
              <a:t> </a:t>
            </a:r>
            <a:r>
              <a:rPr lang="pl-PL" sz="1400" dirty="0"/>
              <a:t>(</a:t>
            </a:r>
            <a:r>
              <a:rPr lang="pl-PL" sz="1400" dirty="0" err="1"/>
              <a:t>Berry</a:t>
            </a:r>
            <a:r>
              <a:rPr lang="pl-PL" sz="1400" dirty="0"/>
              <a:t>, 1977)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57668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pl-PL" sz="2400" dirty="0" err="1"/>
              <a:t>Honeymoon</a:t>
            </a:r>
            <a:r>
              <a:rPr lang="pl-PL" sz="2400" dirty="0"/>
              <a:t> </a:t>
            </a:r>
            <a:r>
              <a:rPr lang="pl-PL" sz="2400" dirty="0" err="1"/>
              <a:t>phase</a:t>
            </a:r>
            <a:r>
              <a:rPr lang="pl-PL" sz="2400" dirty="0"/>
              <a:t>;</a:t>
            </a:r>
          </a:p>
          <a:p>
            <a:pPr marL="457200" indent="-457200">
              <a:buAutoNum type="arabicPeriod"/>
            </a:pPr>
            <a:r>
              <a:rPr lang="pl-PL" sz="2400" dirty="0" err="1"/>
              <a:t>Confrontation</a:t>
            </a:r>
            <a:r>
              <a:rPr lang="pl-PL" sz="2400" dirty="0"/>
              <a:t> </a:t>
            </a:r>
            <a:r>
              <a:rPr lang="pl-PL" sz="2400" dirty="0" err="1"/>
              <a:t>phase</a:t>
            </a:r>
            <a:r>
              <a:rPr lang="pl-PL" sz="2400" dirty="0"/>
              <a:t>;</a:t>
            </a:r>
          </a:p>
          <a:p>
            <a:pPr marL="457200" indent="-457200">
              <a:buAutoNum type="arabicPeriod"/>
            </a:pPr>
            <a:r>
              <a:rPr lang="pl-PL" sz="2400" dirty="0" err="1"/>
              <a:t>Separation</a:t>
            </a:r>
            <a:r>
              <a:rPr lang="pl-PL" sz="2400" dirty="0"/>
              <a:t> </a:t>
            </a:r>
            <a:r>
              <a:rPr lang="pl-PL" sz="2400" dirty="0" err="1"/>
              <a:t>phase</a:t>
            </a:r>
            <a:r>
              <a:rPr lang="pl-PL" sz="2400" dirty="0"/>
              <a:t> </a:t>
            </a:r>
            <a:r>
              <a:rPr lang="pl-PL" sz="2400" b="1" dirty="0"/>
              <a:t>(</a:t>
            </a:r>
            <a:r>
              <a:rPr lang="pl-PL" sz="2400" b="1" dirty="0" err="1"/>
              <a:t>culutre</a:t>
            </a:r>
            <a:r>
              <a:rPr lang="pl-PL" sz="2400" b="1" dirty="0"/>
              <a:t> </a:t>
            </a:r>
            <a:r>
              <a:rPr lang="pl-PL" sz="2400" b="1" dirty="0" err="1"/>
              <a:t>shock</a:t>
            </a:r>
            <a:r>
              <a:rPr lang="pl-PL" sz="2400" b="1" dirty="0"/>
              <a:t>)</a:t>
            </a:r>
            <a:r>
              <a:rPr lang="pl-PL" sz="2400" dirty="0"/>
              <a:t>;</a:t>
            </a:r>
            <a:endParaRPr lang="pl-PL" sz="2400" b="1" dirty="0"/>
          </a:p>
          <a:p>
            <a:pPr marL="457200" indent="-457200">
              <a:buAutoNum type="arabicPeriod"/>
            </a:pPr>
            <a:r>
              <a:rPr lang="pl-PL" sz="2400" dirty="0"/>
              <a:t>Adaptation </a:t>
            </a:r>
            <a:r>
              <a:rPr lang="pl-PL" sz="2400" dirty="0" err="1"/>
              <a:t>phase</a:t>
            </a:r>
            <a:r>
              <a:rPr lang="pl-PL" sz="2400" dirty="0"/>
              <a:t>;</a:t>
            </a:r>
          </a:p>
          <a:p>
            <a:pPr marL="457200" indent="-457200">
              <a:buAutoNum type="arabicPeriod"/>
            </a:pPr>
            <a:r>
              <a:rPr lang="pl-PL" sz="2400" dirty="0" err="1"/>
              <a:t>Biculturalism</a:t>
            </a:r>
            <a:r>
              <a:rPr lang="pl-PL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215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Determinats</a:t>
            </a:r>
            <a:r>
              <a:rPr lang="en-GB" dirty="0"/>
              <a:t> of immigrant </a:t>
            </a:r>
            <a:r>
              <a:rPr lang="en-GB" dirty="0" err="1"/>
              <a:t>adapatation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5000"/>
                    </a14:imgEffect>
                    <a14:imgEffect>
                      <a14:saturation sat="146000"/>
                    </a14:imgEffect>
                    <a14:imgEffect>
                      <a14:brightnessContrast bright="5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7359" y="1329136"/>
            <a:ext cx="5551714" cy="5551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1" y="2193705"/>
            <a:ext cx="4446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Personal factors </a:t>
            </a:r>
            <a:r>
              <a:rPr lang="en-GB" dirty="0"/>
              <a:t>(developmental life stage</a:t>
            </a:r>
            <a:r>
              <a:rPr lang="mr-IN" dirty="0"/>
              <a:t>…</a:t>
            </a:r>
            <a:r>
              <a:rPr lang="pl-PL" dirty="0"/>
              <a:t>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928902" y="4430486"/>
            <a:ext cx="29867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Contextual factors </a:t>
            </a:r>
          </a:p>
          <a:p>
            <a:r>
              <a:rPr lang="en-GB" dirty="0"/>
              <a:t>(the socioeconomic status, </a:t>
            </a:r>
          </a:p>
          <a:p>
            <a:r>
              <a:rPr lang="en-GB" dirty="0"/>
              <a:t>circumstances of migration, </a:t>
            </a:r>
          </a:p>
          <a:p>
            <a:r>
              <a:rPr lang="en-GB" dirty="0"/>
              <a:t>immigrant family situation, </a:t>
            </a:r>
          </a:p>
          <a:p>
            <a:r>
              <a:rPr lang="en-GB" dirty="0"/>
              <a:t>social support) </a:t>
            </a:r>
            <a:r>
              <a:rPr lang="en-GB" sz="1400" dirty="0"/>
              <a:t>(Levitt at al., 2003)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9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err="1"/>
              <a:t>Ukrainian</a:t>
            </a:r>
            <a:r>
              <a:rPr lang="pl-PL" dirty="0"/>
              <a:t> </a:t>
            </a:r>
            <a:r>
              <a:rPr lang="pl-PL" dirty="0" err="1"/>
              <a:t>immigrant</a:t>
            </a:r>
            <a:r>
              <a:rPr lang="pl-PL" dirty="0"/>
              <a:t> </a:t>
            </a:r>
            <a:r>
              <a:rPr lang="pl-PL" dirty="0" err="1"/>
              <a:t>families</a:t>
            </a:r>
            <a:r>
              <a:rPr lang="pl-PL" dirty="0"/>
              <a:t>’ </a:t>
            </a:r>
            <a:r>
              <a:rPr lang="pl-PL" dirty="0" err="1"/>
              <a:t>adaptation</a:t>
            </a:r>
            <a:r>
              <a:rPr lang="pl-PL" dirty="0"/>
              <a:t> </a:t>
            </a:r>
            <a:r>
              <a:rPr lang="pl-PL" dirty="0" err="1"/>
              <a:t>problems</a:t>
            </a:r>
            <a:r>
              <a:rPr lang="pl-PL" dirty="0"/>
              <a:t> in Poland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27619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/>
              <a:t>Ukrainian immigrant families’ adaptation problems in Poland-general information</a:t>
            </a:r>
            <a:br>
              <a:rPr lang="pl-PL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Prevalence</a:t>
            </a:r>
            <a:r>
              <a:rPr lang="pl-PL" dirty="0"/>
              <a:t> -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imigrants</a:t>
            </a:r>
            <a:r>
              <a:rPr lang="pl-PL" dirty="0"/>
              <a:t> </a:t>
            </a:r>
            <a:r>
              <a:rPr lang="pl-PL" dirty="0" err="1"/>
              <a:t>after</a:t>
            </a:r>
            <a:r>
              <a:rPr lang="pl-PL" dirty="0"/>
              <a:t> 2014 in Poland</a:t>
            </a:r>
          </a:p>
          <a:p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different</a:t>
            </a:r>
            <a:r>
              <a:rPr lang="pl-PL" dirty="0"/>
              <a:t> </a:t>
            </a:r>
            <a:r>
              <a:rPr lang="pl-PL" dirty="0" err="1"/>
              <a:t>groups</a:t>
            </a:r>
            <a:r>
              <a:rPr lang="pl-PL" dirty="0"/>
              <a:t> </a:t>
            </a:r>
          </a:p>
          <a:p>
            <a:pPr lvl="1"/>
            <a:r>
              <a:rPr lang="pl-PL" dirty="0" err="1"/>
              <a:t>Migrants</a:t>
            </a:r>
            <a:r>
              <a:rPr lang="pl-PL" dirty="0"/>
              <a:t> and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families</a:t>
            </a:r>
            <a:r>
              <a:rPr lang="pl-PL" dirty="0"/>
              <a:t> </a:t>
            </a:r>
            <a:r>
              <a:rPr lang="pl-PL" dirty="0" err="1"/>
              <a:t>after</a:t>
            </a:r>
            <a:r>
              <a:rPr lang="pl-PL" dirty="0"/>
              <a:t> The  World War II</a:t>
            </a:r>
          </a:p>
          <a:p>
            <a:pPr lvl="1"/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economic</a:t>
            </a:r>
            <a:r>
              <a:rPr lang="pl-PL" dirty="0"/>
              <a:t> </a:t>
            </a:r>
            <a:r>
              <a:rPr lang="pl-PL" dirty="0" err="1"/>
              <a:t>Immigrants</a:t>
            </a:r>
            <a:endParaRPr lang="pl-PL" dirty="0"/>
          </a:p>
          <a:p>
            <a:r>
              <a:rPr lang="pl-PL" dirty="0" err="1"/>
              <a:t>Historical</a:t>
            </a:r>
            <a:r>
              <a:rPr lang="pl-PL" dirty="0"/>
              <a:t> </a:t>
            </a:r>
            <a:r>
              <a:rPr lang="pl-PL" dirty="0" err="1"/>
              <a:t>perspective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903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/>
          <a:stretch/>
        </p:blipFill>
        <p:spPr>
          <a:xfrm>
            <a:off x="4680857" y="184666"/>
            <a:ext cx="7370480" cy="617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43380" y="184666"/>
            <a:ext cx="143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Misiło</a:t>
            </a:r>
            <a:r>
              <a:rPr lang="en-US" dirty="0"/>
              <a:t>, 2013)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5461" y="3816627"/>
            <a:ext cx="257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Resettlement of Ukrainians in 1947</a:t>
            </a:r>
          </a:p>
        </p:txBody>
      </p:sp>
    </p:spTree>
    <p:extLst>
      <p:ext uri="{BB962C8B-B14F-4D97-AF65-F5344CB8AC3E}">
        <p14:creationId xmlns:p14="http://schemas.microsoft.com/office/powerpoint/2010/main" val="1478853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234356" y="54428"/>
            <a:ext cx="7957644" cy="5954486"/>
            <a:chOff x="4234356" y="54428"/>
            <a:chExt cx="7957644" cy="59544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34356" y="54428"/>
              <a:ext cx="7957644" cy="59544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4356" y="5666921"/>
              <a:ext cx="1611273" cy="25750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78226" y="1749287"/>
            <a:ext cx="200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Migration to Poland in 2017</a:t>
            </a:r>
          </a:p>
        </p:txBody>
      </p:sp>
    </p:spTree>
    <p:extLst>
      <p:ext uri="{BB962C8B-B14F-4D97-AF65-F5344CB8AC3E}">
        <p14:creationId xmlns:p14="http://schemas.microsoft.com/office/powerpoint/2010/main" val="200019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/>
              <a:t>Ukrainian immigrant families’ adaptation problems in Poland-general information</a:t>
            </a:r>
            <a:br>
              <a:rPr lang="pl-PL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err="1"/>
              <a:t>Specificity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Ukrainian</a:t>
            </a:r>
            <a:r>
              <a:rPr lang="pl-PL" dirty="0"/>
              <a:t> </a:t>
            </a:r>
            <a:r>
              <a:rPr lang="pl-PL" dirty="0" err="1"/>
              <a:t>immigration</a:t>
            </a:r>
            <a:r>
              <a:rPr lang="pl-PL" dirty="0"/>
              <a:t> in Poland:</a:t>
            </a:r>
          </a:p>
          <a:p>
            <a:r>
              <a:rPr lang="pl-PL" dirty="0" err="1"/>
              <a:t>Economic</a:t>
            </a:r>
            <a:r>
              <a:rPr lang="pl-PL" dirty="0"/>
              <a:t>/</a:t>
            </a:r>
            <a:r>
              <a:rPr lang="pl-PL" dirty="0" err="1"/>
              <a:t>labour</a:t>
            </a:r>
            <a:r>
              <a:rPr lang="pl-PL" dirty="0"/>
              <a:t> </a:t>
            </a:r>
            <a:r>
              <a:rPr lang="pl-PL" dirty="0" err="1"/>
              <a:t>immigrants</a:t>
            </a:r>
            <a:endParaRPr lang="pl-PL" dirty="0"/>
          </a:p>
          <a:p>
            <a:r>
              <a:rPr lang="pl-PL" dirty="0"/>
              <a:t>Young </a:t>
            </a:r>
            <a:r>
              <a:rPr lang="pl-PL" dirty="0" err="1"/>
              <a:t>women</a:t>
            </a:r>
            <a:r>
              <a:rPr lang="pl-PL" dirty="0"/>
              <a:t> (</a:t>
            </a:r>
            <a:r>
              <a:rPr lang="pl-PL" dirty="0" err="1"/>
              <a:t>till</a:t>
            </a:r>
            <a:r>
              <a:rPr lang="pl-PL" dirty="0"/>
              <a:t> 2014)/ </a:t>
            </a:r>
            <a:r>
              <a:rPr lang="pl-PL" dirty="0" err="1"/>
              <a:t>young</a:t>
            </a:r>
            <a:r>
              <a:rPr lang="pl-PL" dirty="0"/>
              <a:t> men (</a:t>
            </a:r>
            <a:r>
              <a:rPr lang="pl-PL" dirty="0" err="1"/>
              <a:t>now</a:t>
            </a:r>
            <a:r>
              <a:rPr lang="pl-PL" dirty="0"/>
              <a:t>)</a:t>
            </a:r>
          </a:p>
          <a:p>
            <a:r>
              <a:rPr lang="pl-PL" dirty="0" err="1"/>
              <a:t>Well</a:t>
            </a:r>
            <a:r>
              <a:rPr lang="pl-PL" dirty="0"/>
              <a:t> </a:t>
            </a:r>
            <a:r>
              <a:rPr lang="pl-PL" dirty="0" err="1"/>
              <a:t>educated</a:t>
            </a:r>
            <a:r>
              <a:rPr lang="pl-PL" dirty="0"/>
              <a:t> </a:t>
            </a:r>
            <a:r>
              <a:rPr lang="pl-PL" dirty="0" err="1"/>
              <a:t>immigrants</a:t>
            </a:r>
            <a:r>
              <a:rPr lang="pl-PL" dirty="0"/>
              <a:t> </a:t>
            </a:r>
            <a:r>
              <a:rPr lang="pl-PL" dirty="0" err="1"/>
              <a:t>till</a:t>
            </a:r>
            <a:r>
              <a:rPr lang="pl-PL" dirty="0"/>
              <a:t> 2014/less </a:t>
            </a:r>
            <a:r>
              <a:rPr lang="pl-PL" dirty="0" err="1"/>
              <a:t>educated</a:t>
            </a:r>
            <a:r>
              <a:rPr lang="pl-PL" dirty="0"/>
              <a:t> </a:t>
            </a:r>
            <a:r>
              <a:rPr lang="pl-PL" dirty="0" err="1"/>
              <a:t>immigrants</a:t>
            </a:r>
            <a:r>
              <a:rPr lang="pl-PL" dirty="0"/>
              <a:t> </a:t>
            </a:r>
            <a:r>
              <a:rPr lang="pl-PL" dirty="0" err="1"/>
              <a:t>now</a:t>
            </a:r>
            <a:endParaRPr lang="pl-PL" dirty="0"/>
          </a:p>
          <a:p>
            <a:r>
              <a:rPr lang="pl-PL" dirty="0"/>
              <a:t>Poland - </a:t>
            </a:r>
            <a:r>
              <a:rPr lang="pl-PL" dirty="0" err="1"/>
              <a:t>Ukraine</a:t>
            </a:r>
            <a:r>
              <a:rPr lang="pl-PL" dirty="0"/>
              <a:t> (West/East </a:t>
            </a:r>
            <a:r>
              <a:rPr lang="pl-PL" dirty="0" err="1"/>
              <a:t>Ukraine</a:t>
            </a:r>
            <a:r>
              <a:rPr lang="pl-PL" dirty="0"/>
              <a:t>)</a:t>
            </a:r>
          </a:p>
          <a:p>
            <a:r>
              <a:rPr lang="pl-PL" dirty="0" err="1"/>
              <a:t>Long</a:t>
            </a:r>
            <a:r>
              <a:rPr lang="pl-PL" dirty="0"/>
              <a:t> </a:t>
            </a:r>
            <a:r>
              <a:rPr lang="pl-PL" dirty="0" err="1"/>
              <a:t>last</a:t>
            </a:r>
            <a:r>
              <a:rPr lang="pl-PL" dirty="0"/>
              <a:t> </a:t>
            </a:r>
            <a:r>
              <a:rPr lang="pl-PL" dirty="0" err="1"/>
              <a:t>economic</a:t>
            </a:r>
            <a:r>
              <a:rPr lang="pl-PL" dirty="0"/>
              <a:t> </a:t>
            </a:r>
            <a:r>
              <a:rPr lang="pl-PL" dirty="0" err="1"/>
              <a:t>immigration</a:t>
            </a:r>
            <a:endParaRPr lang="pl-PL" dirty="0"/>
          </a:p>
          <a:p>
            <a:r>
              <a:rPr lang="pl-PL" dirty="0"/>
              <a:t>In 2018 </a:t>
            </a:r>
            <a:r>
              <a:rPr lang="pl-PL" dirty="0" err="1"/>
              <a:t>almost</a:t>
            </a:r>
            <a:r>
              <a:rPr lang="pl-PL" dirty="0"/>
              <a:t> 2 </a:t>
            </a:r>
            <a:r>
              <a:rPr lang="pl-PL" dirty="0" err="1"/>
              <a:t>milions</a:t>
            </a:r>
            <a:r>
              <a:rPr lang="pl-PL" dirty="0"/>
              <a:t> </a:t>
            </a:r>
            <a:r>
              <a:rPr lang="pl-PL" dirty="0" err="1"/>
              <a:t>economic</a:t>
            </a:r>
            <a:r>
              <a:rPr lang="pl-PL" dirty="0"/>
              <a:t> </a:t>
            </a:r>
            <a:r>
              <a:rPr lang="pl-PL" dirty="0" err="1"/>
              <a:t>immigrants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20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err="1"/>
              <a:t>Ukrainian</a:t>
            </a:r>
            <a:r>
              <a:rPr lang="pl-PL" dirty="0"/>
              <a:t> </a:t>
            </a:r>
            <a:r>
              <a:rPr lang="pl-PL" dirty="0" err="1"/>
              <a:t>immigrant</a:t>
            </a:r>
            <a:r>
              <a:rPr lang="pl-PL" dirty="0"/>
              <a:t> </a:t>
            </a:r>
            <a:r>
              <a:rPr lang="pl-PL" dirty="0" err="1"/>
              <a:t>families</a:t>
            </a:r>
            <a:r>
              <a:rPr lang="pl-PL" dirty="0"/>
              <a:t>’ </a:t>
            </a:r>
            <a:r>
              <a:rPr lang="pl-PL" dirty="0" err="1"/>
              <a:t>adaptation</a:t>
            </a:r>
            <a:r>
              <a:rPr lang="pl-PL" dirty="0"/>
              <a:t> </a:t>
            </a:r>
            <a:r>
              <a:rPr lang="pl-PL" dirty="0" err="1"/>
              <a:t>problems</a:t>
            </a:r>
            <a:r>
              <a:rPr lang="pl-PL" dirty="0"/>
              <a:t> in Poland-from </a:t>
            </a:r>
            <a:r>
              <a:rPr lang="pl-PL" dirty="0" err="1"/>
              <a:t>psychological</a:t>
            </a:r>
            <a:r>
              <a:rPr lang="pl-PL" dirty="0"/>
              <a:t>/</a:t>
            </a:r>
            <a:r>
              <a:rPr lang="pl-PL" dirty="0" err="1"/>
              <a:t>clinical</a:t>
            </a:r>
            <a:r>
              <a:rPr lang="pl-PL" dirty="0"/>
              <a:t>/</a:t>
            </a:r>
            <a:r>
              <a:rPr lang="pl-PL" dirty="0" err="1"/>
              <a:t>practical</a:t>
            </a:r>
            <a:r>
              <a:rPr lang="pl-PL" dirty="0"/>
              <a:t> </a:t>
            </a:r>
            <a:r>
              <a:rPr lang="pl-PL" dirty="0" err="1"/>
              <a:t>perspective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pl-PL" dirty="0"/>
              <a:t>Family </a:t>
            </a:r>
            <a:r>
              <a:rPr lang="pl-PL" dirty="0" err="1"/>
              <a:t>breakedown</a:t>
            </a:r>
            <a:endParaRPr lang="pl-PL" dirty="0"/>
          </a:p>
          <a:p>
            <a:pPr lvl="0"/>
            <a:r>
              <a:rPr lang="pl-PL" dirty="0" err="1"/>
              <a:t>Parenting</a:t>
            </a:r>
            <a:r>
              <a:rPr lang="pl-PL" dirty="0"/>
              <a:t> </a:t>
            </a:r>
            <a:r>
              <a:rPr lang="pl-PL" dirty="0" err="1"/>
              <a:t>problems</a:t>
            </a:r>
            <a:endParaRPr lang="pl-PL" dirty="0"/>
          </a:p>
          <a:p>
            <a:pPr lvl="0"/>
            <a:r>
              <a:rPr lang="pl-PL" dirty="0"/>
              <a:t>Identity (</a:t>
            </a:r>
            <a:r>
              <a:rPr lang="pl-PL" dirty="0" err="1"/>
              <a:t>national</a:t>
            </a:r>
            <a:r>
              <a:rPr lang="pl-PL" dirty="0"/>
              <a:t>, </a:t>
            </a:r>
            <a:r>
              <a:rPr lang="pl-PL" dirty="0" err="1"/>
              <a:t>cultural</a:t>
            </a:r>
            <a:r>
              <a:rPr lang="pl-PL" dirty="0"/>
              <a:t>, </a:t>
            </a:r>
            <a:r>
              <a:rPr lang="pl-PL" dirty="0" err="1"/>
              <a:t>personal</a:t>
            </a:r>
            <a:r>
              <a:rPr lang="pl-PL" dirty="0"/>
              <a:t>)</a:t>
            </a:r>
          </a:p>
          <a:p>
            <a:pPr lvl="0"/>
            <a:r>
              <a:rPr lang="pl-PL" dirty="0" err="1"/>
              <a:t>Cultural</a:t>
            </a:r>
            <a:r>
              <a:rPr lang="pl-PL" dirty="0"/>
              <a:t> </a:t>
            </a:r>
            <a:r>
              <a:rPr lang="pl-PL" dirty="0" err="1"/>
              <a:t>differences</a:t>
            </a:r>
            <a:r>
              <a:rPr lang="pl-PL" dirty="0"/>
              <a:t>, </a:t>
            </a:r>
            <a:r>
              <a:rPr lang="pl-PL" dirty="0" err="1"/>
              <a:t>discrimination</a:t>
            </a:r>
            <a:r>
              <a:rPr lang="pl-PL" dirty="0"/>
              <a:t>, </a:t>
            </a:r>
            <a:r>
              <a:rPr lang="pl-PL" dirty="0" err="1"/>
              <a:t>stigma</a:t>
            </a:r>
            <a:endParaRPr lang="pl-PL" dirty="0"/>
          </a:p>
          <a:p>
            <a:pPr lvl="0"/>
            <a:r>
              <a:rPr lang="pl-PL" dirty="0" err="1"/>
              <a:t>Mental</a:t>
            </a:r>
            <a:r>
              <a:rPr lang="pl-PL" dirty="0"/>
              <a:t> </a:t>
            </a:r>
            <a:r>
              <a:rPr lang="pl-PL" dirty="0" err="1"/>
              <a:t>health</a:t>
            </a:r>
            <a:r>
              <a:rPr lang="pl-PL" dirty="0"/>
              <a:t> </a:t>
            </a:r>
            <a:r>
              <a:rPr lang="pl-PL" dirty="0" err="1"/>
              <a:t>problems</a:t>
            </a:r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marL="0" lvl="0" indent="0">
              <a:buNone/>
            </a:pPr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strong</a:t>
            </a:r>
            <a:r>
              <a:rPr lang="pl-PL" dirty="0"/>
              <a:t> </a:t>
            </a:r>
            <a:r>
              <a:rPr lang="pl-PL" dirty="0" err="1"/>
              <a:t>conections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problems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0051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E80793-20F9-3943-A9EE-0880C95A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Psychological problems of Ukrainian </a:t>
            </a:r>
            <a:r>
              <a:rPr lang="pl-PL" dirty="0" err="1"/>
              <a:t>immigrant</a:t>
            </a:r>
            <a:r>
              <a:rPr lang="pl-PL" dirty="0"/>
              <a:t> </a:t>
            </a:r>
            <a:r>
              <a:rPr lang="pl-PL" dirty="0" err="1"/>
              <a:t>families</a:t>
            </a:r>
            <a:endParaRPr lang="en-GB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A4F8C3-A25A-3E44-8C13-E9500FB96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40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3608" y="902492"/>
            <a:ext cx="9603275" cy="991624"/>
          </a:xfrm>
        </p:spPr>
        <p:txBody>
          <a:bodyPr>
            <a:noAutofit/>
          </a:bodyPr>
          <a:lstStyle/>
          <a:p>
            <a:r>
              <a:rPr lang="pl-PL" sz="2400" dirty="0" err="1"/>
              <a:t>Mental</a:t>
            </a:r>
            <a:r>
              <a:rPr lang="pl-PL" sz="2400" dirty="0"/>
              <a:t> </a:t>
            </a:r>
            <a:r>
              <a:rPr lang="pl-PL" sz="2400" dirty="0" err="1"/>
              <a:t>health</a:t>
            </a:r>
            <a:r>
              <a:rPr lang="pl-PL" sz="2400" dirty="0"/>
              <a:t> as a determinant of </a:t>
            </a:r>
            <a:r>
              <a:rPr lang="pl-PL" sz="2400" dirty="0" err="1"/>
              <a:t>Ukrainian</a:t>
            </a:r>
            <a:r>
              <a:rPr lang="pl-PL" sz="2400" dirty="0"/>
              <a:t> </a:t>
            </a:r>
            <a:r>
              <a:rPr lang="pl-PL" sz="2400" dirty="0" err="1"/>
              <a:t>immigrant</a:t>
            </a:r>
            <a:r>
              <a:rPr lang="pl-PL" sz="2400" dirty="0"/>
              <a:t> </a:t>
            </a:r>
            <a:r>
              <a:rPr lang="pl-PL" sz="2400" dirty="0" err="1"/>
              <a:t>families’s</a:t>
            </a:r>
            <a:r>
              <a:rPr lang="pl-PL" sz="2400" dirty="0"/>
              <a:t>  </a:t>
            </a:r>
            <a:r>
              <a:rPr lang="pl-PL" sz="2400" dirty="0" err="1"/>
              <a:t>adaptation</a:t>
            </a:r>
            <a:r>
              <a:rPr lang="pl-PL" sz="2400" dirty="0"/>
              <a:t>. </a:t>
            </a:r>
            <a:r>
              <a:rPr lang="pl-PL" sz="2400" dirty="0" err="1"/>
              <a:t>Theoretical</a:t>
            </a:r>
            <a:r>
              <a:rPr lang="pl-PL" sz="2400" dirty="0"/>
              <a:t> </a:t>
            </a:r>
            <a:br>
              <a:rPr lang="pl-PL" sz="2400" dirty="0"/>
            </a:br>
            <a:r>
              <a:rPr lang="pl-PL" sz="2400" dirty="0"/>
              <a:t>and </a:t>
            </a:r>
            <a:r>
              <a:rPr lang="pl-PL" sz="2400" dirty="0" err="1"/>
              <a:t>pracitical</a:t>
            </a:r>
            <a:r>
              <a:rPr lang="pl-PL" sz="2400" dirty="0"/>
              <a:t> </a:t>
            </a:r>
            <a:r>
              <a:rPr lang="pl-PL" sz="2400" dirty="0" err="1"/>
              <a:t>perspective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lphaUcPeriod"/>
            </a:pPr>
            <a:r>
              <a:rPr lang="pl-PL" dirty="0"/>
              <a:t>The </a:t>
            </a:r>
            <a:r>
              <a:rPr lang="pl-PL" dirty="0" err="1"/>
              <a:t>Children</a:t>
            </a:r>
            <a:r>
              <a:rPr lang="pl-PL" dirty="0"/>
              <a:t>/ </a:t>
            </a:r>
            <a:r>
              <a:rPr lang="pl-PL" dirty="0" err="1"/>
              <a:t>Indivudual</a:t>
            </a:r>
            <a:r>
              <a:rPr lang="pl-PL" dirty="0"/>
              <a:t> and family development</a:t>
            </a:r>
          </a:p>
          <a:p>
            <a:pPr marL="457200" lvl="0" indent="-457200">
              <a:buFont typeface="+mj-lt"/>
              <a:buAutoNum type="alphaUcPeriod"/>
            </a:pPr>
            <a:r>
              <a:rPr lang="pl-PL" dirty="0"/>
              <a:t>Migration as a </a:t>
            </a:r>
            <a:r>
              <a:rPr lang="pl-PL" dirty="0" err="1"/>
              <a:t>stress</a:t>
            </a:r>
            <a:r>
              <a:rPr lang="pl-PL" dirty="0"/>
              <a:t> </a:t>
            </a:r>
            <a:r>
              <a:rPr lang="pl-PL" dirty="0" err="1"/>
              <a:t>factor</a:t>
            </a:r>
            <a:endParaRPr lang="pl-PL" dirty="0"/>
          </a:p>
          <a:p>
            <a:pPr marL="457200" lvl="0" indent="-457200">
              <a:buFont typeface="+mj-lt"/>
              <a:buAutoNum type="alphaUcPeriod"/>
            </a:pPr>
            <a:r>
              <a:rPr lang="pl-PL" dirty="0" err="1"/>
              <a:t>Ukrainian</a:t>
            </a:r>
            <a:r>
              <a:rPr lang="pl-PL" dirty="0"/>
              <a:t> </a:t>
            </a:r>
            <a:r>
              <a:rPr lang="pl-PL" dirty="0" err="1"/>
              <a:t>immigrant</a:t>
            </a:r>
            <a:r>
              <a:rPr lang="pl-PL" dirty="0"/>
              <a:t> </a:t>
            </a:r>
            <a:r>
              <a:rPr lang="pl-PL" dirty="0" err="1"/>
              <a:t>families</a:t>
            </a:r>
            <a:r>
              <a:rPr lang="pl-PL" dirty="0"/>
              <a:t>’ </a:t>
            </a:r>
            <a:r>
              <a:rPr lang="pl-PL" dirty="0" err="1"/>
              <a:t>adaptation</a:t>
            </a:r>
            <a:r>
              <a:rPr lang="pl-PL" dirty="0"/>
              <a:t> </a:t>
            </a:r>
            <a:r>
              <a:rPr lang="pl-PL" dirty="0" err="1"/>
              <a:t>problems</a:t>
            </a:r>
            <a:r>
              <a:rPr lang="pl-PL" dirty="0"/>
              <a:t> in Poland- </a:t>
            </a:r>
            <a:r>
              <a:rPr lang="pl-PL" dirty="0" err="1"/>
              <a:t>examples</a:t>
            </a:r>
            <a:endParaRPr lang="pl-PL" dirty="0"/>
          </a:p>
          <a:p>
            <a:pPr marL="457200" lvl="0" indent="-457200">
              <a:buFont typeface="+mj-lt"/>
              <a:buAutoNum type="alphaUcPeriod"/>
            </a:pPr>
            <a:r>
              <a:rPr lang="pl-PL" dirty="0" err="1"/>
              <a:t>Psychological</a:t>
            </a:r>
            <a:r>
              <a:rPr lang="pl-PL" dirty="0"/>
              <a:t> </a:t>
            </a:r>
            <a:r>
              <a:rPr lang="pl-PL" dirty="0" err="1"/>
              <a:t>support</a:t>
            </a:r>
            <a:r>
              <a:rPr lang="pl-PL" dirty="0"/>
              <a:t> as a </a:t>
            </a:r>
            <a:r>
              <a:rPr lang="pl-PL" dirty="0" err="1"/>
              <a:t>mental</a:t>
            </a:r>
            <a:r>
              <a:rPr lang="pl-PL" dirty="0"/>
              <a:t> </a:t>
            </a:r>
            <a:r>
              <a:rPr lang="pl-PL" dirty="0" err="1"/>
              <a:t>health</a:t>
            </a:r>
            <a:r>
              <a:rPr lang="pl-PL" dirty="0"/>
              <a:t> </a:t>
            </a:r>
            <a:r>
              <a:rPr lang="pl-PL" dirty="0" err="1"/>
              <a:t>support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1175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/>
              <a:t>Ukrainian immigrant families’ adaptation problems in Poland-from clinical/practical perspective</a:t>
            </a:r>
            <a:br>
              <a:rPr lang="pl-PL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l-PL" dirty="0"/>
              <a:t>Family </a:t>
            </a:r>
            <a:r>
              <a:rPr lang="pl-PL" dirty="0" err="1"/>
              <a:t>breakedown</a:t>
            </a:r>
            <a:r>
              <a:rPr lang="pl-PL" dirty="0"/>
              <a:t>:</a:t>
            </a:r>
          </a:p>
          <a:p>
            <a:pPr lvl="0"/>
            <a:endParaRPr lang="pl-PL" dirty="0"/>
          </a:p>
          <a:p>
            <a:pPr lvl="0"/>
            <a:r>
              <a:rPr lang="pl-PL" dirty="0">
                <a:solidFill>
                  <a:schemeClr val="accent1"/>
                </a:solidFill>
              </a:rPr>
              <a:t>For </a:t>
            </a:r>
            <a:r>
              <a:rPr lang="pl-PL" dirty="0" err="1">
                <a:solidFill>
                  <a:schemeClr val="accent1"/>
                </a:solidFill>
              </a:rPr>
              <a:t>children</a:t>
            </a:r>
            <a:r>
              <a:rPr lang="pl-PL" dirty="0">
                <a:solidFill>
                  <a:schemeClr val="accent1"/>
                </a:solidFill>
              </a:rPr>
              <a:t> </a:t>
            </a:r>
            <a:r>
              <a:rPr lang="pl-PL" dirty="0"/>
              <a:t>- </a:t>
            </a:r>
            <a:r>
              <a:rPr lang="pl-PL" dirty="0" err="1"/>
              <a:t>lack</a:t>
            </a:r>
            <a:r>
              <a:rPr lang="pl-PL" dirty="0"/>
              <a:t> of </a:t>
            </a:r>
            <a:r>
              <a:rPr lang="pl-PL" dirty="0" err="1"/>
              <a:t>safety</a:t>
            </a:r>
            <a:r>
              <a:rPr lang="pl-PL" dirty="0"/>
              <a:t>; </a:t>
            </a:r>
            <a:r>
              <a:rPr lang="pl-PL" dirty="0" err="1"/>
              <a:t>attachement</a:t>
            </a:r>
            <a:r>
              <a:rPr lang="pl-PL" dirty="0"/>
              <a:t> </a:t>
            </a:r>
            <a:r>
              <a:rPr lang="pl-PL" dirty="0" err="1"/>
              <a:t>disorders</a:t>
            </a:r>
            <a:endParaRPr lang="pl-PL" dirty="0"/>
          </a:p>
          <a:p>
            <a:pPr lvl="0"/>
            <a:r>
              <a:rPr lang="pl-PL" dirty="0">
                <a:solidFill>
                  <a:schemeClr val="accent1"/>
                </a:solidFill>
              </a:rPr>
              <a:t>For </a:t>
            </a:r>
            <a:r>
              <a:rPr lang="pl-PL" dirty="0" err="1">
                <a:solidFill>
                  <a:schemeClr val="accent1"/>
                </a:solidFill>
              </a:rPr>
              <a:t>adults</a:t>
            </a:r>
            <a:r>
              <a:rPr lang="pl-PL" dirty="0">
                <a:solidFill>
                  <a:schemeClr val="accent1"/>
                </a:solidFill>
              </a:rPr>
              <a:t> </a:t>
            </a:r>
            <a:r>
              <a:rPr lang="mr-IN" dirty="0"/>
              <a:t>–</a:t>
            </a:r>
            <a:r>
              <a:rPr lang="pl-PL" dirty="0"/>
              <a:t> </a:t>
            </a:r>
            <a:r>
              <a:rPr lang="pl-PL" dirty="0" err="1"/>
              <a:t>uncertainty</a:t>
            </a:r>
            <a:r>
              <a:rPr lang="pl-PL" dirty="0"/>
              <a:t>; </a:t>
            </a:r>
            <a:r>
              <a:rPr lang="pl-PL" dirty="0" err="1"/>
              <a:t>isolation</a:t>
            </a:r>
            <a:r>
              <a:rPr lang="pl-PL" dirty="0"/>
              <a:t>; </a:t>
            </a:r>
            <a:r>
              <a:rPr lang="pl-PL" dirty="0" err="1"/>
              <a:t>different</a:t>
            </a:r>
            <a:r>
              <a:rPr lang="pl-PL" dirty="0"/>
              <a:t> </a:t>
            </a:r>
            <a:r>
              <a:rPr lang="pl-PL" dirty="0" err="1"/>
              <a:t>social</a:t>
            </a:r>
            <a:r>
              <a:rPr lang="pl-PL" dirty="0"/>
              <a:t> </a:t>
            </a:r>
            <a:r>
              <a:rPr lang="pl-PL" dirty="0" err="1"/>
              <a:t>roles</a:t>
            </a:r>
            <a:r>
              <a:rPr lang="pl-PL" dirty="0"/>
              <a:t>; </a:t>
            </a:r>
            <a:r>
              <a:rPr lang="pl-PL" dirty="0" err="1"/>
              <a:t>lack</a:t>
            </a:r>
            <a:r>
              <a:rPr lang="pl-PL" dirty="0"/>
              <a:t> of </a:t>
            </a:r>
            <a:r>
              <a:rPr lang="pl-PL" dirty="0" err="1"/>
              <a:t>support</a:t>
            </a:r>
            <a:r>
              <a:rPr lang="pl-PL" dirty="0"/>
              <a:t> (Kawczyńska- Butrym, 2008b; Becker Pestka, 2012) </a:t>
            </a:r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81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#1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51579" y="2026618"/>
            <a:ext cx="9603275" cy="345061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800" i="1" dirty="0">
                <a:solidFill>
                  <a:schemeClr val="accent5"/>
                </a:solidFill>
              </a:rPr>
              <a:t>„</a:t>
            </a:r>
            <a:r>
              <a:rPr lang="pl-PL" sz="2800" i="1" dirty="0" err="1">
                <a:solidFill>
                  <a:schemeClr val="accent5"/>
                </a:solidFill>
              </a:rPr>
              <a:t>I'm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tired</a:t>
            </a:r>
            <a:r>
              <a:rPr lang="pl-PL" sz="2800" i="1" dirty="0">
                <a:solidFill>
                  <a:schemeClr val="accent5"/>
                </a:solidFill>
              </a:rPr>
              <a:t> of </a:t>
            </a:r>
            <a:r>
              <a:rPr lang="pl-PL" sz="2800" i="1" dirty="0" err="1">
                <a:solidFill>
                  <a:schemeClr val="accent5"/>
                </a:solidFill>
              </a:rPr>
              <a:t>work</a:t>
            </a:r>
            <a:r>
              <a:rPr lang="pl-PL" sz="2800" i="1" dirty="0">
                <a:solidFill>
                  <a:schemeClr val="accent5"/>
                </a:solidFill>
              </a:rPr>
              <a:t>, </a:t>
            </a:r>
            <a:r>
              <a:rPr lang="pl-PL" sz="2800" i="1" dirty="0" err="1">
                <a:solidFill>
                  <a:schemeClr val="accent5"/>
                </a:solidFill>
              </a:rPr>
              <a:t>because</a:t>
            </a:r>
            <a:r>
              <a:rPr lang="pl-PL" sz="2800" i="1" dirty="0">
                <a:solidFill>
                  <a:schemeClr val="accent5"/>
                </a:solidFill>
              </a:rPr>
              <a:t> I </a:t>
            </a:r>
            <a:r>
              <a:rPr lang="pl-PL" sz="2800" i="1" dirty="0" err="1">
                <a:solidFill>
                  <a:schemeClr val="accent5"/>
                </a:solidFill>
              </a:rPr>
              <a:t>work</a:t>
            </a:r>
            <a:r>
              <a:rPr lang="pl-PL" sz="2800" i="1" dirty="0">
                <a:solidFill>
                  <a:schemeClr val="accent5"/>
                </a:solidFill>
              </a:rPr>
              <a:t> 10 </a:t>
            </a:r>
            <a:r>
              <a:rPr lang="pl-PL" sz="2800" i="1" dirty="0" err="1">
                <a:solidFill>
                  <a:schemeClr val="accent5"/>
                </a:solidFill>
              </a:rPr>
              <a:t>hours</a:t>
            </a:r>
            <a:r>
              <a:rPr lang="pl-PL" sz="2800" i="1" dirty="0">
                <a:solidFill>
                  <a:schemeClr val="accent5"/>
                </a:solidFill>
              </a:rPr>
              <a:t> a </a:t>
            </a:r>
            <a:r>
              <a:rPr lang="pl-PL" sz="2800" i="1" dirty="0" err="1">
                <a:solidFill>
                  <a:schemeClr val="accent5"/>
                </a:solidFill>
              </a:rPr>
              <a:t>day</a:t>
            </a:r>
            <a:r>
              <a:rPr lang="pl-PL" sz="2800" i="1" dirty="0">
                <a:solidFill>
                  <a:schemeClr val="accent5"/>
                </a:solidFill>
              </a:rPr>
              <a:t>. I </a:t>
            </a:r>
            <a:r>
              <a:rPr lang="pl-PL" sz="2800" i="1" dirty="0" err="1">
                <a:solidFill>
                  <a:schemeClr val="accent5"/>
                </a:solidFill>
              </a:rPr>
              <a:t>have</a:t>
            </a:r>
            <a:r>
              <a:rPr lang="pl-PL" sz="2800" i="1" dirty="0">
                <a:solidFill>
                  <a:schemeClr val="accent5"/>
                </a:solidFill>
              </a:rPr>
              <a:t> no </a:t>
            </a:r>
            <a:r>
              <a:rPr lang="pl-PL" sz="2800" i="1" dirty="0" err="1">
                <a:solidFill>
                  <a:schemeClr val="accent5"/>
                </a:solidFill>
              </a:rPr>
              <a:t>will</a:t>
            </a:r>
            <a:r>
              <a:rPr lang="pl-PL" sz="2800" i="1" dirty="0">
                <a:solidFill>
                  <a:schemeClr val="accent5"/>
                </a:solidFill>
              </a:rPr>
              <a:t> and </a:t>
            </a:r>
            <a:r>
              <a:rPr lang="pl-PL" sz="2800" i="1" dirty="0" err="1">
                <a:solidFill>
                  <a:schemeClr val="accent5"/>
                </a:solidFill>
              </a:rPr>
              <a:t>energy</a:t>
            </a:r>
            <a:r>
              <a:rPr lang="pl-PL" sz="2800" i="1" dirty="0">
                <a:solidFill>
                  <a:schemeClr val="accent5"/>
                </a:solidFill>
              </a:rPr>
              <a:t> to </a:t>
            </a:r>
            <a:r>
              <a:rPr lang="pl-PL" sz="2800" i="1" dirty="0" err="1">
                <a:solidFill>
                  <a:schemeClr val="accent5"/>
                </a:solidFill>
              </a:rPr>
              <a:t>get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up</a:t>
            </a:r>
            <a:r>
              <a:rPr lang="pl-PL" sz="2800" i="1" dirty="0">
                <a:solidFill>
                  <a:schemeClr val="accent5"/>
                </a:solidFill>
              </a:rPr>
              <a:t> in the </a:t>
            </a:r>
            <a:r>
              <a:rPr lang="pl-PL" sz="2800" i="1" dirty="0" err="1">
                <a:solidFill>
                  <a:schemeClr val="accent5"/>
                </a:solidFill>
              </a:rPr>
              <a:t>morning</a:t>
            </a:r>
            <a:r>
              <a:rPr lang="pl-PL" sz="2800" i="1" dirty="0">
                <a:solidFill>
                  <a:schemeClr val="accent5"/>
                </a:solidFill>
              </a:rPr>
              <a:t>. I </a:t>
            </a:r>
            <a:r>
              <a:rPr lang="pl-PL" sz="2800" i="1" dirty="0" err="1">
                <a:solidFill>
                  <a:schemeClr val="accent5"/>
                </a:solidFill>
              </a:rPr>
              <a:t>wake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up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at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night</a:t>
            </a:r>
            <a:r>
              <a:rPr lang="pl-PL" sz="2800" i="1" dirty="0">
                <a:solidFill>
                  <a:schemeClr val="accent5"/>
                </a:solidFill>
              </a:rPr>
              <a:t> and I </a:t>
            </a:r>
            <a:r>
              <a:rPr lang="pl-PL" sz="2800" i="1" dirty="0" err="1">
                <a:solidFill>
                  <a:schemeClr val="accent5"/>
                </a:solidFill>
              </a:rPr>
              <a:t>can’t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sleep</a:t>
            </a:r>
            <a:r>
              <a:rPr lang="pl-PL" sz="2800" i="1" dirty="0">
                <a:solidFill>
                  <a:schemeClr val="accent5"/>
                </a:solidFill>
              </a:rPr>
              <a:t>. </a:t>
            </a:r>
            <a:r>
              <a:rPr lang="pl-PL" sz="2800" i="1" dirty="0" err="1">
                <a:solidFill>
                  <a:schemeClr val="accent5"/>
                </a:solidFill>
              </a:rPr>
              <a:t>I'm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afraid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about</a:t>
            </a:r>
            <a:r>
              <a:rPr lang="pl-PL" sz="2800" i="1" dirty="0">
                <a:solidFill>
                  <a:schemeClr val="accent5"/>
                </a:solidFill>
              </a:rPr>
              <a:t> my </a:t>
            </a:r>
            <a:r>
              <a:rPr lang="pl-PL" sz="2800" i="1" dirty="0" err="1">
                <a:solidFill>
                  <a:schemeClr val="accent5"/>
                </a:solidFill>
              </a:rPr>
              <a:t>future</a:t>
            </a:r>
            <a:r>
              <a:rPr lang="pl-PL" sz="2800" i="1" dirty="0">
                <a:solidFill>
                  <a:schemeClr val="accent5"/>
                </a:solidFill>
              </a:rPr>
              <a:t>. I </a:t>
            </a:r>
            <a:r>
              <a:rPr lang="pl-PL" sz="2800" i="1" dirty="0" err="1">
                <a:solidFill>
                  <a:schemeClr val="accent5"/>
                </a:solidFill>
              </a:rPr>
              <a:t>worry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about</a:t>
            </a:r>
            <a:r>
              <a:rPr lang="pl-PL" sz="2800" i="1" dirty="0">
                <a:solidFill>
                  <a:schemeClr val="accent5"/>
                </a:solidFill>
              </a:rPr>
              <a:t> the </a:t>
            </a:r>
            <a:r>
              <a:rPr lang="pl-PL" sz="2800" i="1" dirty="0" err="1">
                <a:solidFill>
                  <a:schemeClr val="accent5"/>
                </a:solidFill>
              </a:rPr>
              <a:t>situation</a:t>
            </a:r>
            <a:r>
              <a:rPr lang="pl-PL" sz="2800" i="1" dirty="0">
                <a:solidFill>
                  <a:schemeClr val="accent5"/>
                </a:solidFill>
              </a:rPr>
              <a:t> in </a:t>
            </a:r>
            <a:r>
              <a:rPr lang="pl-PL" sz="2800" i="1" dirty="0" err="1">
                <a:solidFill>
                  <a:schemeClr val="accent5"/>
                </a:solidFill>
              </a:rPr>
              <a:t>Ukraine</a:t>
            </a:r>
            <a:r>
              <a:rPr lang="pl-PL" sz="2800" i="1" dirty="0">
                <a:solidFill>
                  <a:schemeClr val="accent5"/>
                </a:solidFill>
              </a:rPr>
              <a:t>. I </a:t>
            </a:r>
            <a:r>
              <a:rPr lang="pl-PL" sz="2800" i="1" dirty="0" err="1">
                <a:solidFill>
                  <a:schemeClr val="accent5"/>
                </a:solidFill>
              </a:rPr>
              <a:t>have</a:t>
            </a:r>
            <a:r>
              <a:rPr lang="pl-PL" sz="2800" i="1" dirty="0">
                <a:solidFill>
                  <a:schemeClr val="accent5"/>
                </a:solidFill>
              </a:rPr>
              <a:t> no place to return, and I </a:t>
            </a:r>
            <a:r>
              <a:rPr lang="pl-PL" sz="2800" i="1" dirty="0" err="1">
                <a:solidFill>
                  <a:schemeClr val="accent5"/>
                </a:solidFill>
              </a:rPr>
              <a:t>don’t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feel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comfortable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here</a:t>
            </a:r>
            <a:r>
              <a:rPr lang="pl-PL" sz="2800" i="1" dirty="0">
                <a:solidFill>
                  <a:schemeClr val="accent5"/>
                </a:solidFill>
              </a:rPr>
              <a:t>, in Poland. </a:t>
            </a:r>
            <a:r>
              <a:rPr lang="pl-PL" sz="2800" i="1" dirty="0" err="1">
                <a:solidFill>
                  <a:schemeClr val="accent5"/>
                </a:solidFill>
              </a:rPr>
              <a:t>I've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got</a:t>
            </a:r>
            <a:r>
              <a:rPr lang="pl-PL" sz="2800" i="1" dirty="0">
                <a:solidFill>
                  <a:schemeClr val="accent5"/>
                </a:solidFill>
              </a:rPr>
              <a:t> no one to talk </a:t>
            </a:r>
            <a:r>
              <a:rPr lang="pl-PL" sz="2800" i="1" dirty="0" err="1">
                <a:solidFill>
                  <a:schemeClr val="accent5"/>
                </a:solidFill>
              </a:rPr>
              <a:t>about</a:t>
            </a:r>
            <a:r>
              <a:rPr lang="pl-PL" sz="2800" i="1" dirty="0">
                <a:solidFill>
                  <a:schemeClr val="accent5"/>
                </a:solidFill>
              </a:rPr>
              <a:t> my </a:t>
            </a:r>
            <a:r>
              <a:rPr lang="pl-PL" sz="2800" i="1" dirty="0" err="1">
                <a:solidFill>
                  <a:schemeClr val="accent5"/>
                </a:solidFill>
              </a:rPr>
              <a:t>problems</a:t>
            </a:r>
            <a:r>
              <a:rPr lang="pl-PL" sz="2800" i="1" dirty="0">
                <a:solidFill>
                  <a:schemeClr val="accent5"/>
                </a:solidFill>
              </a:rPr>
              <a:t>. </a:t>
            </a:r>
            <a:r>
              <a:rPr lang="pl-PL" sz="2800" i="1" dirty="0" err="1">
                <a:solidFill>
                  <a:schemeClr val="accent5"/>
                </a:solidFill>
              </a:rPr>
              <a:t>Everyone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has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his</a:t>
            </a:r>
            <a:r>
              <a:rPr lang="pl-PL" sz="2800" i="1" dirty="0">
                <a:solidFill>
                  <a:schemeClr val="accent5"/>
                </a:solidFill>
              </a:rPr>
              <a:t>/</a:t>
            </a:r>
            <a:r>
              <a:rPr lang="pl-PL" sz="2800" i="1" dirty="0" err="1">
                <a:solidFill>
                  <a:schemeClr val="accent5"/>
                </a:solidFill>
              </a:rPr>
              <a:t>her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own</a:t>
            </a:r>
            <a:r>
              <a:rPr lang="pl-PL" sz="2800" i="1" dirty="0">
                <a:solidFill>
                  <a:schemeClr val="accent5"/>
                </a:solidFill>
              </a:rPr>
              <a:t> business. </a:t>
            </a:r>
            <a:r>
              <a:rPr lang="pl-PL" sz="2800" i="1" dirty="0" err="1">
                <a:solidFill>
                  <a:schemeClr val="accent5"/>
                </a:solidFill>
              </a:rPr>
              <a:t>Everyone</a:t>
            </a:r>
            <a:r>
              <a:rPr lang="pl-PL" sz="2800" i="1" dirty="0">
                <a:solidFill>
                  <a:schemeClr val="accent5"/>
                </a:solidFill>
              </a:rPr>
              <a:t> </a:t>
            </a:r>
            <a:r>
              <a:rPr lang="pl-PL" sz="2800" i="1" dirty="0" err="1">
                <a:solidFill>
                  <a:schemeClr val="accent5"/>
                </a:solidFill>
              </a:rPr>
              <a:t>expects</a:t>
            </a:r>
            <a:r>
              <a:rPr lang="pl-PL" sz="2800" i="1" dirty="0">
                <a:solidFill>
                  <a:schemeClr val="accent5"/>
                </a:solidFill>
              </a:rPr>
              <a:t> me to do </a:t>
            </a:r>
            <a:r>
              <a:rPr lang="pl-PL" sz="2800" i="1" dirty="0" err="1">
                <a:solidFill>
                  <a:schemeClr val="accent5"/>
                </a:solidFill>
              </a:rPr>
              <a:t>everything</a:t>
            </a:r>
            <a:r>
              <a:rPr lang="pl-PL" sz="2800" i="1" dirty="0">
                <a:solidFill>
                  <a:schemeClr val="accent5"/>
                </a:solidFill>
              </a:rPr>
              <a:t> ... " </a:t>
            </a:r>
          </a:p>
          <a:p>
            <a:pPr marL="0" lvl="0" indent="0">
              <a:buNone/>
            </a:pPr>
            <a:r>
              <a:rPr lang="pl-PL" sz="2800" i="1" dirty="0">
                <a:solidFill>
                  <a:schemeClr val="accent6"/>
                </a:solidFill>
              </a:rPr>
              <a:t>(</a:t>
            </a:r>
            <a:r>
              <a:rPr lang="pl-PL" sz="2800" i="1" dirty="0" err="1">
                <a:solidFill>
                  <a:schemeClr val="accent6"/>
                </a:solidFill>
              </a:rPr>
              <a:t>Woman</a:t>
            </a:r>
            <a:r>
              <a:rPr lang="pl-PL" sz="2800" i="1" dirty="0">
                <a:solidFill>
                  <a:schemeClr val="accent6"/>
                </a:solidFill>
              </a:rPr>
              <a:t>, 52 </a:t>
            </a:r>
            <a:r>
              <a:rPr lang="pl-PL" sz="2800" i="1" dirty="0" err="1">
                <a:solidFill>
                  <a:schemeClr val="accent6"/>
                </a:solidFill>
              </a:rPr>
              <a:t>years</a:t>
            </a:r>
            <a:r>
              <a:rPr lang="pl-PL" sz="2800" i="1" dirty="0">
                <a:solidFill>
                  <a:schemeClr val="accent6"/>
                </a:solidFill>
              </a:rPr>
              <a:t> </a:t>
            </a:r>
            <a:r>
              <a:rPr lang="pl-PL" sz="2800" i="1" dirty="0" err="1">
                <a:solidFill>
                  <a:schemeClr val="accent6"/>
                </a:solidFill>
              </a:rPr>
              <a:t>old</a:t>
            </a:r>
            <a:r>
              <a:rPr lang="pl-PL" sz="2800" i="1" dirty="0">
                <a:solidFill>
                  <a:schemeClr val="accent6"/>
                </a:solidFill>
              </a:rPr>
              <a:t>).</a:t>
            </a:r>
          </a:p>
          <a:p>
            <a:pPr marL="0" indent="0">
              <a:buNone/>
            </a:pP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890125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/>
              <a:t>Ukrainian immigrant families’ adaptation problems in Poland-from clinical/practical perspective</a:t>
            </a:r>
            <a:br>
              <a:rPr lang="pl-PL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l-PL" dirty="0" err="1">
                <a:solidFill>
                  <a:schemeClr val="tx2"/>
                </a:solidFill>
              </a:rPr>
              <a:t>Parenting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problems</a:t>
            </a:r>
            <a:r>
              <a:rPr lang="pl-PL" dirty="0">
                <a:solidFill>
                  <a:schemeClr val="tx2"/>
                </a:solidFill>
              </a:rPr>
              <a:t>:</a:t>
            </a:r>
          </a:p>
          <a:p>
            <a:pPr lvl="0">
              <a:buFont typeface="Courier New" charset="0"/>
              <a:buChar char="o"/>
            </a:pPr>
            <a:r>
              <a:rPr lang="pl-PL" dirty="0">
                <a:solidFill>
                  <a:schemeClr val="tx2"/>
                </a:solidFill>
              </a:rPr>
              <a:t>Family </a:t>
            </a:r>
            <a:r>
              <a:rPr lang="pl-PL" dirty="0" err="1">
                <a:solidFill>
                  <a:schemeClr val="tx2"/>
                </a:solidFill>
              </a:rPr>
              <a:t>members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have</a:t>
            </a:r>
            <a:r>
              <a:rPr lang="pl-PL" dirty="0">
                <a:solidFill>
                  <a:schemeClr val="tx2"/>
                </a:solidFill>
              </a:rPr>
              <a:t> no </a:t>
            </a:r>
            <a:r>
              <a:rPr lang="pl-PL" dirty="0" err="1">
                <a:solidFill>
                  <a:schemeClr val="tx2"/>
                </a:solidFill>
              </a:rPr>
              <a:t>experience</a:t>
            </a:r>
            <a:r>
              <a:rPr lang="pl-PL" dirty="0">
                <a:solidFill>
                  <a:schemeClr val="tx2"/>
                </a:solidFill>
              </a:rPr>
              <a:t> in </a:t>
            </a:r>
            <a:r>
              <a:rPr lang="pl-PL" dirty="0" err="1">
                <a:solidFill>
                  <a:schemeClr val="tx2"/>
                </a:solidFill>
              </a:rPr>
              <a:t>spending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time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together</a:t>
            </a: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r>
              <a:rPr lang="pl-PL" dirty="0">
                <a:solidFill>
                  <a:schemeClr val="tx2"/>
                </a:solidFill>
              </a:rPr>
              <a:t>Family </a:t>
            </a:r>
            <a:r>
              <a:rPr lang="pl-PL" dirty="0" err="1">
                <a:solidFill>
                  <a:schemeClr val="tx2"/>
                </a:solidFill>
              </a:rPr>
              <a:t>members</a:t>
            </a:r>
            <a:r>
              <a:rPr lang="pl-PL" dirty="0">
                <a:solidFill>
                  <a:schemeClr val="tx2"/>
                </a:solidFill>
              </a:rPr>
              <a:t> ”</a:t>
            </a:r>
            <a:r>
              <a:rPr lang="pl-PL" dirty="0" err="1">
                <a:solidFill>
                  <a:schemeClr val="tx2"/>
                </a:solidFill>
              </a:rPr>
              <a:t>don’t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know</a:t>
            </a:r>
            <a:r>
              <a:rPr lang="pl-PL" dirty="0">
                <a:solidFill>
                  <a:schemeClr val="tx2"/>
                </a:solidFill>
              </a:rPr>
              <a:t>” </a:t>
            </a:r>
            <a:r>
              <a:rPr lang="pl-PL" dirty="0" err="1">
                <a:solidFill>
                  <a:schemeClr val="tx2"/>
                </a:solidFill>
              </a:rPr>
              <a:t>each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other</a:t>
            </a: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r>
              <a:rPr lang="pl-PL" dirty="0" err="1">
                <a:solidFill>
                  <a:schemeClr val="tx2"/>
                </a:solidFill>
              </a:rPr>
              <a:t>Different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expectations</a:t>
            </a:r>
            <a:r>
              <a:rPr lang="pl-PL" dirty="0">
                <a:solidFill>
                  <a:schemeClr val="tx2"/>
                </a:solidFill>
              </a:rPr>
              <a:t> ( </a:t>
            </a:r>
            <a:r>
              <a:rPr lang="pl-PL" dirty="0" err="1">
                <a:solidFill>
                  <a:schemeClr val="tx2"/>
                </a:solidFill>
              </a:rPr>
              <a:t>parents</a:t>
            </a:r>
            <a:r>
              <a:rPr lang="pl-PL" dirty="0">
                <a:solidFill>
                  <a:schemeClr val="tx2"/>
                </a:solidFill>
              </a:rPr>
              <a:t> - </a:t>
            </a:r>
            <a:r>
              <a:rPr lang="pl-PL" dirty="0" err="1">
                <a:solidFill>
                  <a:schemeClr val="tx2"/>
                </a:solidFill>
              </a:rPr>
              <a:t>grandparents</a:t>
            </a:r>
            <a:r>
              <a:rPr lang="pl-PL" dirty="0">
                <a:solidFill>
                  <a:schemeClr val="tx2"/>
                </a:solidFill>
              </a:rPr>
              <a:t>- </a:t>
            </a:r>
            <a:r>
              <a:rPr lang="pl-PL" dirty="0" err="1">
                <a:solidFill>
                  <a:schemeClr val="tx2"/>
                </a:solidFill>
              </a:rPr>
              <a:t>children</a:t>
            </a:r>
            <a:r>
              <a:rPr lang="pl-PL" dirty="0">
                <a:solidFill>
                  <a:schemeClr val="tx2"/>
                </a:solidFill>
              </a:rPr>
              <a:t>)</a:t>
            </a:r>
          </a:p>
          <a:p>
            <a:pPr lvl="0">
              <a:buFont typeface="Courier New" charset="0"/>
              <a:buChar char="o"/>
            </a:pPr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4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#2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3200" i="1" dirty="0">
                <a:solidFill>
                  <a:schemeClr val="accent5"/>
                </a:solidFill>
              </a:rPr>
              <a:t>„For ten </a:t>
            </a:r>
            <a:r>
              <a:rPr lang="pl-PL" sz="3200" i="1" dirty="0" err="1">
                <a:solidFill>
                  <a:schemeClr val="accent5"/>
                </a:solidFill>
              </a:rPr>
              <a:t>years</a:t>
            </a:r>
            <a:r>
              <a:rPr lang="pl-PL" sz="3200" i="1" dirty="0">
                <a:solidFill>
                  <a:schemeClr val="accent5"/>
                </a:solidFill>
              </a:rPr>
              <a:t> I </a:t>
            </a:r>
            <a:r>
              <a:rPr lang="pl-PL" sz="3200" i="1" dirty="0" err="1">
                <a:solidFill>
                  <a:schemeClr val="accent5"/>
                </a:solidFill>
              </a:rPr>
              <a:t>have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been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working</a:t>
            </a:r>
            <a:r>
              <a:rPr lang="pl-PL" sz="3200" i="1" dirty="0">
                <a:solidFill>
                  <a:schemeClr val="accent5"/>
                </a:solidFill>
              </a:rPr>
              <a:t> in Poland. </a:t>
            </a:r>
            <a:r>
              <a:rPr lang="pl-PL" sz="3200" i="1" dirty="0" err="1">
                <a:solidFill>
                  <a:schemeClr val="accent5"/>
                </a:solidFill>
              </a:rPr>
              <a:t>Last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year</a:t>
            </a:r>
            <a:r>
              <a:rPr lang="pl-PL" sz="3200" i="1" dirty="0">
                <a:solidFill>
                  <a:schemeClr val="accent5"/>
                </a:solidFill>
              </a:rPr>
              <a:t> my </a:t>
            </a:r>
            <a:r>
              <a:rPr lang="pl-PL" sz="3200" i="1" dirty="0" err="1">
                <a:solidFill>
                  <a:schemeClr val="accent5"/>
                </a:solidFill>
              </a:rPr>
              <a:t>husband</a:t>
            </a:r>
            <a:r>
              <a:rPr lang="pl-PL" sz="3200" i="1" dirty="0">
                <a:solidFill>
                  <a:schemeClr val="accent5"/>
                </a:solidFill>
              </a:rPr>
              <a:t> and my </a:t>
            </a:r>
            <a:r>
              <a:rPr lang="pl-PL" sz="3200" i="1" dirty="0" err="1">
                <a:solidFill>
                  <a:schemeClr val="accent5"/>
                </a:solidFill>
              </a:rPr>
              <a:t>daughter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moved</a:t>
            </a:r>
            <a:r>
              <a:rPr lang="pl-PL" sz="3200" i="1" dirty="0">
                <a:solidFill>
                  <a:schemeClr val="accent5"/>
                </a:solidFill>
              </a:rPr>
              <a:t> to Poland. </a:t>
            </a:r>
            <a:r>
              <a:rPr lang="pl-PL" sz="3200" i="1" dirty="0" err="1">
                <a:solidFill>
                  <a:schemeClr val="accent5"/>
                </a:solidFill>
              </a:rPr>
              <a:t>She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is</a:t>
            </a:r>
            <a:r>
              <a:rPr lang="pl-PL" sz="3200" i="1" dirty="0">
                <a:solidFill>
                  <a:schemeClr val="accent5"/>
                </a:solidFill>
              </a:rPr>
              <a:t> 13 </a:t>
            </a:r>
            <a:r>
              <a:rPr lang="pl-PL" sz="3200" i="1" dirty="0" err="1">
                <a:solidFill>
                  <a:schemeClr val="accent5"/>
                </a:solidFill>
              </a:rPr>
              <a:t>years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old</a:t>
            </a:r>
            <a:r>
              <a:rPr lang="pl-PL" sz="3200" i="1" dirty="0">
                <a:solidFill>
                  <a:schemeClr val="accent5"/>
                </a:solidFill>
              </a:rPr>
              <a:t>. </a:t>
            </a:r>
            <a:r>
              <a:rPr lang="pl-PL" sz="3200" i="1" dirty="0" err="1">
                <a:solidFill>
                  <a:schemeClr val="accent5"/>
                </a:solidFill>
              </a:rPr>
              <a:t>So</a:t>
            </a:r>
            <a:r>
              <a:rPr lang="pl-PL" sz="3200" i="1" dirty="0">
                <a:solidFill>
                  <a:schemeClr val="accent5"/>
                </a:solidFill>
              </a:rPr>
              <a:t> far </a:t>
            </a:r>
            <a:r>
              <a:rPr lang="pl-PL" sz="3200" i="1" dirty="0" err="1">
                <a:solidFill>
                  <a:schemeClr val="accent5"/>
                </a:solidFill>
              </a:rPr>
              <a:t>they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have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lived</a:t>
            </a:r>
            <a:r>
              <a:rPr lang="pl-PL" sz="3200" i="1" dirty="0">
                <a:solidFill>
                  <a:schemeClr val="accent5"/>
                </a:solidFill>
              </a:rPr>
              <a:t> in </a:t>
            </a:r>
            <a:r>
              <a:rPr lang="pl-PL" sz="3200" i="1" dirty="0" err="1">
                <a:solidFill>
                  <a:schemeClr val="accent5"/>
                </a:solidFill>
              </a:rPr>
              <a:t>Ukraine</a:t>
            </a:r>
            <a:r>
              <a:rPr lang="pl-PL" sz="3200" i="1" dirty="0">
                <a:solidFill>
                  <a:schemeClr val="accent5"/>
                </a:solidFill>
              </a:rPr>
              <a:t>. </a:t>
            </a:r>
            <a:r>
              <a:rPr lang="pl-PL" sz="3200" i="1" dirty="0" err="1">
                <a:solidFill>
                  <a:schemeClr val="accent5"/>
                </a:solidFill>
              </a:rPr>
              <a:t>Being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honest</a:t>
            </a:r>
            <a:r>
              <a:rPr lang="pl-PL" sz="3200" i="1" dirty="0">
                <a:solidFill>
                  <a:schemeClr val="accent5"/>
                </a:solidFill>
              </a:rPr>
              <a:t>, I </a:t>
            </a:r>
            <a:r>
              <a:rPr lang="pl-PL" sz="3200" i="1" dirty="0" err="1">
                <a:solidFill>
                  <a:schemeClr val="accent5"/>
                </a:solidFill>
              </a:rPr>
              <a:t>can</a:t>
            </a:r>
            <a:r>
              <a:rPr lang="pl-PL" sz="3200" i="1" dirty="0">
                <a:solidFill>
                  <a:schemeClr val="accent5"/>
                </a:solidFill>
              </a:rPr>
              <a:t> not </a:t>
            </a:r>
            <a:r>
              <a:rPr lang="pl-PL" sz="3200" i="1" dirty="0" err="1">
                <a:solidFill>
                  <a:schemeClr val="accent5"/>
                </a:solidFill>
              </a:rPr>
              <a:t>communicate</a:t>
            </a:r>
            <a:r>
              <a:rPr lang="pl-PL" sz="3200" i="1" dirty="0">
                <a:solidFill>
                  <a:schemeClr val="accent5"/>
                </a:solidFill>
              </a:rPr>
              <a:t> with </a:t>
            </a:r>
            <a:r>
              <a:rPr lang="pl-PL" sz="3200" i="1" dirty="0" err="1">
                <a:solidFill>
                  <a:schemeClr val="accent5"/>
                </a:solidFill>
              </a:rPr>
              <a:t>them</a:t>
            </a:r>
            <a:r>
              <a:rPr lang="pl-PL" sz="3200" i="1" dirty="0">
                <a:solidFill>
                  <a:schemeClr val="accent5"/>
                </a:solidFill>
              </a:rPr>
              <a:t>. I </a:t>
            </a:r>
            <a:r>
              <a:rPr lang="pl-PL" sz="3200" i="1" dirty="0" err="1">
                <a:solidFill>
                  <a:schemeClr val="accent5"/>
                </a:solidFill>
              </a:rPr>
              <a:t>find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them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like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strangers</a:t>
            </a:r>
            <a:r>
              <a:rPr lang="pl-PL" sz="3200" i="1" dirty="0">
                <a:solidFill>
                  <a:schemeClr val="accent5"/>
                </a:solidFill>
              </a:rPr>
              <a:t>. I </a:t>
            </a:r>
            <a:r>
              <a:rPr lang="pl-PL" sz="3200" i="1" dirty="0" err="1">
                <a:solidFill>
                  <a:schemeClr val="accent5"/>
                </a:solidFill>
              </a:rPr>
              <a:t>think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they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don’t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understand</a:t>
            </a:r>
            <a:r>
              <a:rPr lang="pl-PL" sz="3200" i="1" dirty="0">
                <a:solidFill>
                  <a:schemeClr val="accent5"/>
                </a:solidFill>
              </a:rPr>
              <a:t> me. My </a:t>
            </a:r>
            <a:r>
              <a:rPr lang="pl-PL" sz="3200" i="1" dirty="0" err="1">
                <a:solidFill>
                  <a:schemeClr val="accent5"/>
                </a:solidFill>
              </a:rPr>
              <a:t>doughter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doesn’t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respect</a:t>
            </a:r>
            <a:r>
              <a:rPr lang="pl-PL" sz="3200" i="1" dirty="0">
                <a:solidFill>
                  <a:schemeClr val="accent5"/>
                </a:solidFill>
              </a:rPr>
              <a:t> me. </a:t>
            </a:r>
            <a:r>
              <a:rPr lang="pl-PL" sz="3200" i="1" dirty="0" err="1">
                <a:solidFill>
                  <a:schemeClr val="accent5"/>
                </a:solidFill>
              </a:rPr>
              <a:t>What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should</a:t>
            </a:r>
            <a:r>
              <a:rPr lang="pl-PL" sz="3200" i="1" dirty="0">
                <a:solidFill>
                  <a:schemeClr val="accent5"/>
                </a:solidFill>
              </a:rPr>
              <a:t> I do?” </a:t>
            </a:r>
          </a:p>
          <a:p>
            <a:pPr marL="0" indent="0">
              <a:buNone/>
            </a:pPr>
            <a:r>
              <a:rPr lang="pl-PL" sz="3200" i="1" dirty="0">
                <a:solidFill>
                  <a:schemeClr val="accent6"/>
                </a:solidFill>
              </a:rPr>
              <a:t>(</a:t>
            </a:r>
            <a:r>
              <a:rPr lang="pl-PL" sz="3200" i="1" dirty="0" err="1">
                <a:solidFill>
                  <a:schemeClr val="accent6"/>
                </a:solidFill>
              </a:rPr>
              <a:t>Woman</a:t>
            </a:r>
            <a:r>
              <a:rPr lang="pl-PL" sz="3200" i="1" dirty="0">
                <a:solidFill>
                  <a:schemeClr val="accent6"/>
                </a:solidFill>
              </a:rPr>
              <a:t>,  32 </a:t>
            </a:r>
            <a:r>
              <a:rPr lang="pl-PL" sz="3200" i="1" dirty="0" err="1">
                <a:solidFill>
                  <a:schemeClr val="accent6"/>
                </a:solidFill>
              </a:rPr>
              <a:t>years</a:t>
            </a:r>
            <a:r>
              <a:rPr lang="pl-PL" sz="3200" i="1" dirty="0">
                <a:solidFill>
                  <a:schemeClr val="accent6"/>
                </a:solidFill>
              </a:rPr>
              <a:t> </a:t>
            </a:r>
            <a:r>
              <a:rPr lang="pl-PL" sz="3200" i="1" dirty="0" err="1">
                <a:solidFill>
                  <a:schemeClr val="accent6"/>
                </a:solidFill>
              </a:rPr>
              <a:t>old</a:t>
            </a:r>
            <a:r>
              <a:rPr lang="pl-PL" sz="3200" i="1" dirty="0">
                <a:solidFill>
                  <a:schemeClr val="accent6"/>
                </a:solidFill>
              </a:rPr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34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/>
              <a:t>Ukrainian immigrant families’ adaptation problems in Poland-from clinical/practical perspective</a:t>
            </a:r>
            <a:br>
              <a:rPr lang="pl-PL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l-PL" dirty="0">
                <a:solidFill>
                  <a:schemeClr val="tx2"/>
                </a:solidFill>
              </a:rPr>
              <a:t>Identity </a:t>
            </a:r>
          </a:p>
          <a:p>
            <a:pPr lvl="0">
              <a:buFont typeface="Courier New" charset="0"/>
              <a:buChar char="o"/>
            </a:pP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r>
              <a:rPr lang="pl-PL" dirty="0" err="1">
                <a:solidFill>
                  <a:schemeClr val="tx2"/>
                </a:solidFill>
              </a:rPr>
              <a:t>Different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kinds</a:t>
            </a:r>
            <a:r>
              <a:rPr lang="pl-PL" dirty="0">
                <a:solidFill>
                  <a:schemeClr val="tx2"/>
                </a:solidFill>
              </a:rPr>
              <a:t>/</a:t>
            </a:r>
            <a:r>
              <a:rPr lang="pl-PL" dirty="0" err="1">
                <a:solidFill>
                  <a:schemeClr val="tx2"/>
                </a:solidFill>
              </a:rPr>
              <a:t>levels</a:t>
            </a:r>
            <a:r>
              <a:rPr lang="pl-PL" dirty="0">
                <a:solidFill>
                  <a:schemeClr val="tx2"/>
                </a:solidFill>
              </a:rPr>
              <a:t> of </a:t>
            </a:r>
            <a:r>
              <a:rPr lang="pl-PL" dirty="0" err="1">
                <a:solidFill>
                  <a:schemeClr val="tx2"/>
                </a:solidFill>
              </a:rPr>
              <a:t>identity</a:t>
            </a:r>
            <a:r>
              <a:rPr lang="pl-PL" dirty="0">
                <a:solidFill>
                  <a:schemeClr val="tx2"/>
                </a:solidFill>
              </a:rPr>
              <a:t>: </a:t>
            </a:r>
            <a:r>
              <a:rPr lang="pl-PL" dirty="0" err="1">
                <a:solidFill>
                  <a:schemeClr val="tx2"/>
                </a:solidFill>
              </a:rPr>
              <a:t>national</a:t>
            </a:r>
            <a:r>
              <a:rPr lang="pl-PL" dirty="0">
                <a:solidFill>
                  <a:schemeClr val="tx2"/>
                </a:solidFill>
              </a:rPr>
              <a:t>, </a:t>
            </a:r>
            <a:r>
              <a:rPr lang="pl-PL" dirty="0" err="1">
                <a:solidFill>
                  <a:schemeClr val="tx2"/>
                </a:solidFill>
              </a:rPr>
              <a:t>cultural</a:t>
            </a:r>
            <a:r>
              <a:rPr lang="pl-PL" dirty="0">
                <a:solidFill>
                  <a:schemeClr val="tx2"/>
                </a:solidFill>
              </a:rPr>
              <a:t>, </a:t>
            </a:r>
            <a:r>
              <a:rPr lang="pl-PL" dirty="0" err="1">
                <a:solidFill>
                  <a:schemeClr val="tx2"/>
                </a:solidFill>
              </a:rPr>
              <a:t>personal</a:t>
            </a:r>
            <a:r>
              <a:rPr lang="mr-IN" dirty="0">
                <a:solidFill>
                  <a:schemeClr val="tx2"/>
                </a:solidFill>
              </a:rPr>
              <a:t>…</a:t>
            </a: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r>
              <a:rPr lang="pl-PL" dirty="0" err="1">
                <a:solidFill>
                  <a:schemeClr val="tx2"/>
                </a:solidFill>
              </a:rPr>
              <a:t>Process</a:t>
            </a:r>
            <a:r>
              <a:rPr lang="pl-PL" dirty="0">
                <a:solidFill>
                  <a:schemeClr val="tx2"/>
                </a:solidFill>
              </a:rPr>
              <a:t> of </a:t>
            </a:r>
            <a:r>
              <a:rPr lang="pl-PL" dirty="0" err="1">
                <a:solidFill>
                  <a:schemeClr val="tx2"/>
                </a:solidFill>
              </a:rPr>
              <a:t>developmens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one’s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identity</a:t>
            </a: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r>
              <a:rPr lang="pl-PL" dirty="0">
                <a:solidFill>
                  <a:schemeClr val="tx2"/>
                </a:solidFill>
              </a:rPr>
              <a:t>Adaptation to </a:t>
            </a:r>
            <a:r>
              <a:rPr lang="pl-PL" dirty="0" err="1">
                <a:solidFill>
                  <a:schemeClr val="tx2"/>
                </a:solidFill>
              </a:rPr>
              <a:t>other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culture</a:t>
            </a:r>
            <a:r>
              <a:rPr lang="pl-PL" dirty="0">
                <a:solidFill>
                  <a:schemeClr val="tx2"/>
                </a:solidFill>
              </a:rPr>
              <a:t> - </a:t>
            </a:r>
            <a:r>
              <a:rPr lang="pl-PL" dirty="0" err="1">
                <a:solidFill>
                  <a:schemeClr val="tx2"/>
                </a:solidFill>
              </a:rPr>
              <a:t>comparing</a:t>
            </a:r>
            <a:r>
              <a:rPr lang="pl-PL" dirty="0">
                <a:solidFill>
                  <a:schemeClr val="tx2"/>
                </a:solidFill>
              </a:rPr>
              <a:t> and </a:t>
            </a:r>
            <a:r>
              <a:rPr lang="pl-PL" dirty="0" err="1">
                <a:solidFill>
                  <a:schemeClr val="tx2"/>
                </a:solidFill>
              </a:rPr>
              <a:t>connection</a:t>
            </a:r>
            <a:r>
              <a:rPr lang="pl-PL" dirty="0">
                <a:solidFill>
                  <a:schemeClr val="tx2"/>
                </a:solidFill>
              </a:rPr>
              <a:t> of </a:t>
            </a:r>
            <a:r>
              <a:rPr lang="pl-PL" dirty="0" err="1">
                <a:solidFill>
                  <a:schemeClr val="tx2"/>
                </a:solidFill>
              </a:rPr>
              <a:t>values</a:t>
            </a:r>
            <a:r>
              <a:rPr lang="pl-PL" dirty="0">
                <a:solidFill>
                  <a:schemeClr val="tx2"/>
                </a:solidFill>
              </a:rPr>
              <a:t>, </a:t>
            </a:r>
            <a:r>
              <a:rPr lang="pl-PL" dirty="0" err="1">
                <a:solidFill>
                  <a:schemeClr val="tx2"/>
                </a:solidFill>
              </a:rPr>
              <a:t>rules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sz="1400" dirty="0">
                <a:solidFill>
                  <a:schemeClr val="tx2"/>
                </a:solidFill>
              </a:rPr>
              <a:t>(</a:t>
            </a:r>
            <a:r>
              <a:rPr lang="pl-PL" sz="1400" dirty="0" err="1">
                <a:solidFill>
                  <a:schemeClr val="tx2"/>
                </a:solidFill>
              </a:rPr>
              <a:t>Gmaj</a:t>
            </a:r>
            <a:r>
              <a:rPr lang="pl-PL" sz="1400" dirty="0">
                <a:solidFill>
                  <a:schemeClr val="tx2"/>
                </a:solidFill>
              </a:rPr>
              <a:t>, 2012; </a:t>
            </a:r>
            <a:r>
              <a:rPr lang="pl-PL" sz="1400" dirty="0" err="1">
                <a:solidFill>
                  <a:schemeClr val="tx2"/>
                </a:solidFill>
              </a:rPr>
              <a:t>Piegat</a:t>
            </a:r>
            <a:r>
              <a:rPr lang="pl-PL" sz="1400" dirty="0">
                <a:solidFill>
                  <a:schemeClr val="tx2"/>
                </a:solidFill>
              </a:rPr>
              <a:t>-Kaczmarzyk, Rejmer, 2010 ).</a:t>
            </a:r>
          </a:p>
        </p:txBody>
      </p:sp>
    </p:spTree>
    <p:extLst>
      <p:ext uri="{BB962C8B-B14F-4D97-AF65-F5344CB8AC3E}">
        <p14:creationId xmlns:p14="http://schemas.microsoft.com/office/powerpoint/2010/main" val="1128431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#3.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i="1" dirty="0">
                <a:solidFill>
                  <a:schemeClr val="accent5"/>
                </a:solidFill>
              </a:rPr>
              <a:t>„</a:t>
            </a:r>
            <a:r>
              <a:rPr lang="pl-PL" sz="3200" i="1" dirty="0" err="1">
                <a:solidFill>
                  <a:schemeClr val="accent5"/>
                </a:solidFill>
              </a:rPr>
              <a:t>I'm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afraid</a:t>
            </a:r>
            <a:r>
              <a:rPr lang="pl-PL" sz="3200" i="1" dirty="0">
                <a:solidFill>
                  <a:schemeClr val="accent5"/>
                </a:solidFill>
              </a:rPr>
              <a:t> my </a:t>
            </a:r>
            <a:r>
              <a:rPr lang="pl-PL" sz="3200" i="1" dirty="0" err="1">
                <a:solidFill>
                  <a:schemeClr val="accent5"/>
                </a:solidFill>
              </a:rPr>
              <a:t>grandson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will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forget</a:t>
            </a:r>
            <a:r>
              <a:rPr lang="pl-PL" sz="3200" i="1" dirty="0">
                <a:solidFill>
                  <a:schemeClr val="accent5"/>
                </a:solidFill>
              </a:rPr>
              <a:t> the </a:t>
            </a:r>
            <a:r>
              <a:rPr lang="pl-PL" sz="3200" i="1" dirty="0" err="1">
                <a:solidFill>
                  <a:schemeClr val="accent5"/>
                </a:solidFill>
              </a:rPr>
              <a:t>Ukrainian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language</a:t>
            </a:r>
            <a:r>
              <a:rPr lang="pl-PL" sz="3200" i="1" dirty="0">
                <a:solidFill>
                  <a:schemeClr val="accent5"/>
                </a:solidFill>
              </a:rPr>
              <a:t>. He </a:t>
            </a:r>
            <a:r>
              <a:rPr lang="pl-PL" sz="3200" i="1" dirty="0" err="1">
                <a:solidFill>
                  <a:schemeClr val="accent5"/>
                </a:solidFill>
              </a:rPr>
              <a:t>is</a:t>
            </a:r>
            <a:r>
              <a:rPr lang="pl-PL" sz="3200" i="1" dirty="0">
                <a:solidFill>
                  <a:schemeClr val="accent5"/>
                </a:solidFill>
              </a:rPr>
              <a:t> 3 </a:t>
            </a:r>
            <a:r>
              <a:rPr lang="pl-PL" sz="3200" i="1" dirty="0" err="1">
                <a:solidFill>
                  <a:schemeClr val="accent5"/>
                </a:solidFill>
              </a:rPr>
              <a:t>years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old</a:t>
            </a:r>
            <a:r>
              <a:rPr lang="pl-PL" sz="3200" i="1" dirty="0">
                <a:solidFill>
                  <a:schemeClr val="accent5"/>
                </a:solidFill>
              </a:rPr>
              <a:t>. In </a:t>
            </a:r>
            <a:r>
              <a:rPr lang="pl-PL" sz="3200" i="1" dirty="0" err="1">
                <a:solidFill>
                  <a:schemeClr val="accent5"/>
                </a:solidFill>
              </a:rPr>
              <a:t>kindergarden</a:t>
            </a:r>
            <a:r>
              <a:rPr lang="pl-PL" sz="3200" i="1" dirty="0">
                <a:solidFill>
                  <a:schemeClr val="accent5"/>
                </a:solidFill>
              </a:rPr>
              <a:t> he </a:t>
            </a:r>
            <a:r>
              <a:rPr lang="pl-PL" sz="3200" i="1" dirty="0" err="1">
                <a:solidFill>
                  <a:schemeClr val="accent5"/>
                </a:solidFill>
              </a:rPr>
              <a:t>speaks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Polish</a:t>
            </a:r>
            <a:r>
              <a:rPr lang="pl-PL" sz="3200" i="1" dirty="0">
                <a:solidFill>
                  <a:schemeClr val="accent5"/>
                </a:solidFill>
              </a:rPr>
              <a:t>.  At </a:t>
            </a:r>
            <a:r>
              <a:rPr lang="pl-PL" sz="3200" i="1" dirty="0" err="1">
                <a:solidFill>
                  <a:schemeClr val="accent5"/>
                </a:solidFill>
              </a:rPr>
              <a:t>home</a:t>
            </a:r>
            <a:r>
              <a:rPr lang="pl-PL" sz="3200" i="1" dirty="0">
                <a:solidFill>
                  <a:schemeClr val="accent5"/>
                </a:solidFill>
              </a:rPr>
              <a:t> we </a:t>
            </a:r>
            <a:r>
              <a:rPr lang="pl-PL" sz="3200" i="1" dirty="0" err="1">
                <a:solidFill>
                  <a:schemeClr val="accent5"/>
                </a:solidFill>
              </a:rPr>
              <a:t>speak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Ukrainian</a:t>
            </a:r>
            <a:r>
              <a:rPr lang="pl-PL" sz="3200" i="1" dirty="0">
                <a:solidFill>
                  <a:schemeClr val="accent5"/>
                </a:solidFill>
              </a:rPr>
              <a:t>. </a:t>
            </a:r>
            <a:r>
              <a:rPr lang="pl-PL" sz="3200" i="1" dirty="0" err="1">
                <a:solidFill>
                  <a:schemeClr val="accent5"/>
                </a:solidFill>
              </a:rPr>
              <a:t>Is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it</a:t>
            </a:r>
            <a:r>
              <a:rPr lang="pl-PL" sz="3200" i="1" dirty="0">
                <a:solidFill>
                  <a:schemeClr val="accent5"/>
                </a:solidFill>
              </a:rPr>
              <a:t> ok? </a:t>
            </a:r>
            <a:r>
              <a:rPr lang="pl-PL" sz="3200" i="1" dirty="0" err="1">
                <a:solidFill>
                  <a:schemeClr val="accent5"/>
                </a:solidFill>
              </a:rPr>
              <a:t>Maybe</a:t>
            </a:r>
            <a:r>
              <a:rPr lang="pl-PL" sz="3200" i="1" dirty="0">
                <a:solidFill>
                  <a:schemeClr val="accent5"/>
                </a:solidFill>
              </a:rPr>
              <a:t> we </a:t>
            </a:r>
            <a:r>
              <a:rPr lang="pl-PL" sz="3200" i="1" dirty="0" err="1">
                <a:solidFill>
                  <a:schemeClr val="accent5"/>
                </a:solidFill>
              </a:rPr>
              <a:t>should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speak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only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Polish</a:t>
            </a:r>
            <a:r>
              <a:rPr lang="pl-PL" sz="3200" i="1" dirty="0">
                <a:solidFill>
                  <a:schemeClr val="accent5"/>
                </a:solidFill>
              </a:rPr>
              <a:t>? But </a:t>
            </a:r>
            <a:r>
              <a:rPr lang="pl-PL" sz="3200" i="1" dirty="0" err="1">
                <a:solidFill>
                  <a:schemeClr val="accent5"/>
                </a:solidFill>
              </a:rPr>
              <a:t>what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about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his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roots</a:t>
            </a:r>
            <a:r>
              <a:rPr lang="pl-PL" sz="3200" i="1" dirty="0">
                <a:solidFill>
                  <a:schemeClr val="accent5"/>
                </a:solidFill>
              </a:rPr>
              <a:t>, </a:t>
            </a:r>
            <a:r>
              <a:rPr lang="pl-PL" sz="3200" i="1" dirty="0" err="1">
                <a:solidFill>
                  <a:schemeClr val="accent5"/>
                </a:solidFill>
              </a:rPr>
              <a:t>our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tradition</a:t>
            </a:r>
            <a:r>
              <a:rPr lang="pl-PL" sz="3200" i="1" dirty="0">
                <a:solidFill>
                  <a:schemeClr val="accent5"/>
                </a:solidFill>
              </a:rPr>
              <a:t>?”</a:t>
            </a:r>
          </a:p>
          <a:p>
            <a:pPr marL="0" indent="0">
              <a:buNone/>
            </a:pPr>
            <a:r>
              <a:rPr lang="pl-PL" sz="3200" i="1" dirty="0">
                <a:solidFill>
                  <a:schemeClr val="accent6"/>
                </a:solidFill>
              </a:rPr>
              <a:t>(</a:t>
            </a:r>
            <a:r>
              <a:rPr lang="pl-PL" sz="3200" i="1" dirty="0" err="1">
                <a:solidFill>
                  <a:schemeClr val="accent6"/>
                </a:solidFill>
              </a:rPr>
              <a:t>Woman</a:t>
            </a:r>
            <a:r>
              <a:rPr lang="pl-PL" sz="3200" i="1" dirty="0">
                <a:solidFill>
                  <a:schemeClr val="accent6"/>
                </a:solidFill>
              </a:rPr>
              <a:t>, 55 </a:t>
            </a:r>
            <a:r>
              <a:rPr lang="pl-PL" sz="3200" i="1" dirty="0" err="1">
                <a:solidFill>
                  <a:schemeClr val="accent6"/>
                </a:solidFill>
              </a:rPr>
              <a:t>years</a:t>
            </a:r>
            <a:r>
              <a:rPr lang="pl-PL" sz="3200" i="1" dirty="0">
                <a:solidFill>
                  <a:schemeClr val="accent6"/>
                </a:solidFill>
              </a:rPr>
              <a:t> </a:t>
            </a:r>
            <a:r>
              <a:rPr lang="pl-PL" sz="3200" i="1" dirty="0" err="1">
                <a:solidFill>
                  <a:schemeClr val="accent6"/>
                </a:solidFill>
              </a:rPr>
              <a:t>old</a:t>
            </a:r>
            <a:r>
              <a:rPr lang="pl-PL" sz="3200" i="1" dirty="0">
                <a:solidFill>
                  <a:schemeClr val="accent6"/>
                </a:solidFill>
              </a:rPr>
              <a:t>). </a:t>
            </a:r>
            <a:endParaRPr lang="en-GB" sz="32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09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/>
              <a:t>Ukrainian immigrant families’ adaptation problems in Poland-from clinical/practical perspective</a:t>
            </a:r>
            <a:br>
              <a:rPr lang="pl-PL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l-PL" dirty="0" err="1">
                <a:solidFill>
                  <a:schemeClr val="tx2"/>
                </a:solidFill>
              </a:rPr>
              <a:t>Cultural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differences</a:t>
            </a:r>
            <a:r>
              <a:rPr lang="pl-PL" dirty="0">
                <a:solidFill>
                  <a:schemeClr val="tx2"/>
                </a:solidFill>
              </a:rPr>
              <a:t>, </a:t>
            </a:r>
            <a:r>
              <a:rPr lang="pl-PL" dirty="0" err="1">
                <a:solidFill>
                  <a:schemeClr val="tx2"/>
                </a:solidFill>
              </a:rPr>
              <a:t>discrimination</a:t>
            </a:r>
            <a:r>
              <a:rPr lang="pl-PL" dirty="0">
                <a:solidFill>
                  <a:schemeClr val="tx2"/>
                </a:solidFill>
              </a:rPr>
              <a:t>, </a:t>
            </a:r>
            <a:r>
              <a:rPr lang="pl-PL" dirty="0" err="1">
                <a:solidFill>
                  <a:schemeClr val="tx2"/>
                </a:solidFill>
              </a:rPr>
              <a:t>stigma</a:t>
            </a: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r>
              <a:rPr lang="pl-PL" dirty="0">
                <a:solidFill>
                  <a:schemeClr val="tx2"/>
                </a:solidFill>
              </a:rPr>
              <a:t>The less </a:t>
            </a:r>
            <a:r>
              <a:rPr lang="pl-PL" dirty="0" err="1">
                <a:solidFill>
                  <a:schemeClr val="tx2"/>
                </a:solidFill>
              </a:rPr>
              <a:t>cultural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differences</a:t>
            </a:r>
            <a:r>
              <a:rPr lang="pl-PL" dirty="0">
                <a:solidFill>
                  <a:schemeClr val="tx2"/>
                </a:solidFill>
              </a:rPr>
              <a:t> the </a:t>
            </a:r>
            <a:r>
              <a:rPr lang="pl-PL" dirty="0" err="1">
                <a:solidFill>
                  <a:schemeClr val="tx2"/>
                </a:solidFill>
              </a:rPr>
              <a:t>better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adaptation</a:t>
            </a:r>
            <a:endParaRPr lang="pl-PL" dirty="0">
              <a:solidFill>
                <a:schemeClr val="tx2"/>
              </a:solidFill>
            </a:endParaRPr>
          </a:p>
          <a:p>
            <a:pPr>
              <a:buFont typeface="Courier New" charset="0"/>
              <a:buChar char="o"/>
            </a:pPr>
            <a:r>
              <a:rPr lang="pl-PL" dirty="0" err="1">
                <a:solidFill>
                  <a:schemeClr val="tx2"/>
                </a:solidFill>
              </a:rPr>
              <a:t>Awareness</a:t>
            </a:r>
            <a:r>
              <a:rPr lang="pl-PL" dirty="0">
                <a:solidFill>
                  <a:schemeClr val="tx2"/>
                </a:solidFill>
              </a:rPr>
              <a:t> of </a:t>
            </a:r>
            <a:r>
              <a:rPr lang="pl-PL" dirty="0" err="1">
                <a:solidFill>
                  <a:schemeClr val="tx2"/>
                </a:solidFill>
              </a:rPr>
              <a:t>diffreneces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sz="1600" dirty="0">
                <a:solidFill>
                  <a:schemeClr val="tx2"/>
                </a:solidFill>
              </a:rPr>
              <a:t>(Cieślikowska, 2012)</a:t>
            </a:r>
          </a:p>
          <a:p>
            <a:pPr>
              <a:buFont typeface="Courier New" charset="0"/>
              <a:buChar char="o"/>
            </a:pPr>
            <a:r>
              <a:rPr lang="pl-PL" dirty="0" err="1">
                <a:solidFill>
                  <a:schemeClr val="tx2"/>
                </a:solidFill>
              </a:rPr>
              <a:t>Knowlege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about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new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culture</a:t>
            </a:r>
            <a:r>
              <a:rPr lang="pl-PL" dirty="0">
                <a:solidFill>
                  <a:schemeClr val="tx2"/>
                </a:solidFill>
              </a:rPr>
              <a:t>, </a:t>
            </a:r>
            <a:r>
              <a:rPr lang="pl-PL" dirty="0" err="1">
                <a:solidFill>
                  <a:schemeClr val="tx2"/>
                </a:solidFill>
              </a:rPr>
              <a:t>experience</a:t>
            </a:r>
            <a:r>
              <a:rPr lang="pl-PL" dirty="0">
                <a:solidFill>
                  <a:schemeClr val="tx2"/>
                </a:solidFill>
              </a:rPr>
              <a:t> of </a:t>
            </a:r>
            <a:r>
              <a:rPr lang="pl-PL" dirty="0" err="1">
                <a:solidFill>
                  <a:schemeClr val="tx2"/>
                </a:solidFill>
              </a:rPr>
              <a:t>being</a:t>
            </a:r>
            <a:r>
              <a:rPr lang="pl-PL" dirty="0">
                <a:solidFill>
                  <a:schemeClr val="tx2"/>
                </a:solidFill>
              </a:rPr>
              <a:t> in </a:t>
            </a:r>
            <a:r>
              <a:rPr lang="pl-PL" dirty="0" err="1">
                <a:solidFill>
                  <a:schemeClr val="tx2"/>
                </a:solidFill>
              </a:rPr>
              <a:t>foreign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countries</a:t>
            </a:r>
            <a:endParaRPr lang="pl-PL" dirty="0">
              <a:solidFill>
                <a:schemeClr val="tx2"/>
              </a:solidFill>
            </a:endParaRPr>
          </a:p>
          <a:p>
            <a:pPr>
              <a:buFont typeface="Courier New" charset="0"/>
              <a:buChar char="o"/>
            </a:pPr>
            <a:r>
              <a:rPr lang="pl-PL" dirty="0" err="1">
                <a:solidFill>
                  <a:schemeClr val="tx2"/>
                </a:solidFill>
              </a:rPr>
              <a:t>Discrimination</a:t>
            </a:r>
            <a:r>
              <a:rPr lang="pl-PL" dirty="0">
                <a:solidFill>
                  <a:schemeClr val="tx2"/>
                </a:solidFill>
              </a:rPr>
              <a:t>, </a:t>
            </a:r>
            <a:r>
              <a:rPr lang="pl-PL" dirty="0" err="1">
                <a:solidFill>
                  <a:schemeClr val="tx2"/>
                </a:solidFill>
              </a:rPr>
              <a:t>Stigma</a:t>
            </a:r>
            <a:r>
              <a:rPr lang="pl-PL" dirty="0">
                <a:solidFill>
                  <a:schemeClr val="tx2"/>
                </a:solidFill>
              </a:rPr>
              <a:t> (</a:t>
            </a:r>
            <a:r>
              <a:rPr lang="pl-PL" dirty="0" err="1">
                <a:solidFill>
                  <a:schemeClr val="tx2"/>
                </a:solidFill>
              </a:rPr>
              <a:t>lower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self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esteem</a:t>
            </a:r>
            <a:r>
              <a:rPr lang="pl-PL" dirty="0">
                <a:solidFill>
                  <a:schemeClr val="tx2"/>
                </a:solidFill>
              </a:rPr>
              <a:t> of </a:t>
            </a:r>
            <a:r>
              <a:rPr lang="pl-PL" dirty="0" err="1">
                <a:solidFill>
                  <a:schemeClr val="tx2"/>
                </a:solidFill>
              </a:rPr>
              <a:t>children</a:t>
            </a:r>
            <a:r>
              <a:rPr lang="pl-PL" dirty="0">
                <a:solidFill>
                  <a:schemeClr val="tx2"/>
                </a:solidFill>
              </a:rPr>
              <a:t>) </a:t>
            </a:r>
            <a:r>
              <a:rPr lang="pl-PL" sz="1600" dirty="0">
                <a:solidFill>
                  <a:schemeClr val="tx2"/>
                </a:solidFill>
              </a:rPr>
              <a:t>(</a:t>
            </a:r>
            <a:r>
              <a:rPr lang="pl-PL" sz="1600" dirty="0" err="1">
                <a:solidFill>
                  <a:schemeClr val="tx2"/>
                </a:solidFill>
              </a:rPr>
              <a:t>Piegat</a:t>
            </a:r>
            <a:r>
              <a:rPr lang="pl-PL" sz="1600" dirty="0">
                <a:solidFill>
                  <a:schemeClr val="tx2"/>
                </a:solidFill>
              </a:rPr>
              <a:t>-Kaczmarzyk, Rejmer, 2010) </a:t>
            </a:r>
          </a:p>
          <a:p>
            <a:pPr lvl="0">
              <a:buFont typeface="Courier New" charset="0"/>
              <a:buChar char="o"/>
            </a:pP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#4.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i="1" dirty="0">
                <a:solidFill>
                  <a:schemeClr val="accent5"/>
                </a:solidFill>
              </a:rPr>
              <a:t>"My </a:t>
            </a:r>
            <a:r>
              <a:rPr lang="pl-PL" sz="3200" i="1" dirty="0" err="1">
                <a:solidFill>
                  <a:schemeClr val="accent5"/>
                </a:solidFill>
              </a:rPr>
              <a:t>son’s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school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mates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are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agressive</a:t>
            </a:r>
            <a:r>
              <a:rPr lang="pl-PL" sz="3200" i="1" dirty="0">
                <a:solidFill>
                  <a:schemeClr val="accent5"/>
                </a:solidFill>
              </a:rPr>
              <a:t> and </a:t>
            </a:r>
            <a:r>
              <a:rPr lang="pl-PL" sz="3200" i="1" dirty="0" err="1">
                <a:solidFill>
                  <a:schemeClr val="accent5"/>
                </a:solidFill>
              </a:rPr>
              <a:t>they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don’t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accept</a:t>
            </a:r>
            <a:r>
              <a:rPr lang="pl-PL" sz="3200" i="1" dirty="0">
                <a:solidFill>
                  <a:schemeClr val="accent5"/>
                </a:solidFill>
              </a:rPr>
              <a:t> my </a:t>
            </a:r>
            <a:r>
              <a:rPr lang="pl-PL" sz="3200" i="1" dirty="0" err="1">
                <a:solidFill>
                  <a:schemeClr val="accent5"/>
                </a:solidFill>
              </a:rPr>
              <a:t>son</a:t>
            </a:r>
            <a:r>
              <a:rPr lang="pl-PL" sz="3200" i="1" dirty="0">
                <a:solidFill>
                  <a:schemeClr val="accent5"/>
                </a:solidFill>
              </a:rPr>
              <a:t>.  </a:t>
            </a:r>
            <a:r>
              <a:rPr lang="pl-PL" sz="3200" i="1" dirty="0" err="1">
                <a:solidFill>
                  <a:schemeClr val="accent5"/>
                </a:solidFill>
              </a:rPr>
              <a:t>They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say</a:t>
            </a:r>
            <a:r>
              <a:rPr lang="pl-PL" sz="3200" i="1" dirty="0">
                <a:solidFill>
                  <a:schemeClr val="accent5"/>
                </a:solidFill>
              </a:rPr>
              <a:t> he </a:t>
            </a:r>
            <a:r>
              <a:rPr lang="pl-PL" sz="3200" i="1" dirty="0" err="1">
                <a:solidFill>
                  <a:schemeClr val="accent5"/>
                </a:solidFill>
              </a:rPr>
              <a:t>should</a:t>
            </a:r>
            <a:r>
              <a:rPr lang="pl-PL" sz="3200" i="1" dirty="0">
                <a:solidFill>
                  <a:schemeClr val="accent5"/>
                </a:solidFill>
              </a:rPr>
              <a:t> go </a:t>
            </a:r>
            <a:r>
              <a:rPr lang="pl-PL" sz="3200" i="1" dirty="0" err="1">
                <a:solidFill>
                  <a:schemeClr val="accent5"/>
                </a:solidFill>
              </a:rPr>
              <a:t>back</a:t>
            </a:r>
            <a:r>
              <a:rPr lang="pl-PL" sz="3200" i="1" dirty="0">
                <a:solidFill>
                  <a:schemeClr val="accent5"/>
                </a:solidFill>
              </a:rPr>
              <a:t> to </a:t>
            </a:r>
            <a:r>
              <a:rPr lang="pl-PL" sz="3200" i="1" dirty="0" err="1">
                <a:solidFill>
                  <a:schemeClr val="accent5"/>
                </a:solidFill>
              </a:rPr>
              <a:t>Ukraine</a:t>
            </a:r>
            <a:r>
              <a:rPr lang="pl-PL" sz="3200" i="1" dirty="0">
                <a:solidFill>
                  <a:schemeClr val="accent5"/>
                </a:solidFill>
              </a:rPr>
              <a:t>.  My </a:t>
            </a:r>
            <a:r>
              <a:rPr lang="pl-PL" sz="3200" i="1" dirty="0" err="1">
                <a:solidFill>
                  <a:schemeClr val="accent5"/>
                </a:solidFill>
              </a:rPr>
              <a:t>son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does</a:t>
            </a:r>
            <a:r>
              <a:rPr lang="pl-PL" sz="3200" i="1" dirty="0">
                <a:solidFill>
                  <a:schemeClr val="accent5"/>
                </a:solidFill>
              </a:rPr>
              <a:t> not want to talk </a:t>
            </a:r>
            <a:r>
              <a:rPr lang="pl-PL" sz="3200" i="1" dirty="0" err="1">
                <a:solidFill>
                  <a:schemeClr val="accent5"/>
                </a:solidFill>
              </a:rPr>
              <a:t>about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it</a:t>
            </a:r>
            <a:r>
              <a:rPr lang="pl-PL" sz="3200" i="1" dirty="0">
                <a:solidFill>
                  <a:schemeClr val="accent5"/>
                </a:solidFill>
              </a:rPr>
              <a:t>, but he </a:t>
            </a:r>
            <a:r>
              <a:rPr lang="pl-PL" sz="3200" i="1" dirty="0" err="1">
                <a:solidFill>
                  <a:schemeClr val="accent5"/>
                </a:solidFill>
              </a:rPr>
              <a:t>also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refuses</a:t>
            </a:r>
            <a:r>
              <a:rPr lang="pl-PL" sz="3200" i="1" dirty="0">
                <a:solidFill>
                  <a:schemeClr val="accent5"/>
                </a:solidFill>
              </a:rPr>
              <a:t> to go to </a:t>
            </a:r>
            <a:r>
              <a:rPr lang="pl-PL" sz="3200" i="1" dirty="0" err="1">
                <a:solidFill>
                  <a:schemeClr val="accent5"/>
                </a:solidFill>
              </a:rPr>
              <a:t>school</a:t>
            </a:r>
            <a:r>
              <a:rPr lang="pl-PL" sz="3200" i="1" dirty="0">
                <a:solidFill>
                  <a:schemeClr val="accent5"/>
                </a:solidFill>
              </a:rPr>
              <a:t>! </a:t>
            </a:r>
            <a:r>
              <a:rPr lang="pl-PL" sz="3200" i="1" dirty="0" err="1">
                <a:solidFill>
                  <a:schemeClr val="accent5"/>
                </a:solidFill>
              </a:rPr>
              <a:t>What</a:t>
            </a:r>
            <a:r>
              <a:rPr lang="pl-PL" sz="3200" i="1" dirty="0">
                <a:solidFill>
                  <a:schemeClr val="accent5"/>
                </a:solidFill>
              </a:rPr>
              <a:t> to do? I </a:t>
            </a:r>
            <a:r>
              <a:rPr lang="pl-PL" sz="3200" i="1" dirty="0" err="1">
                <a:solidFill>
                  <a:schemeClr val="accent5"/>
                </a:solidFill>
              </a:rPr>
              <a:t>think</a:t>
            </a:r>
            <a:r>
              <a:rPr lang="pl-PL" sz="3200" i="1" dirty="0">
                <a:solidFill>
                  <a:schemeClr val="accent5"/>
                </a:solidFill>
              </a:rPr>
              <a:t> we </a:t>
            </a:r>
            <a:r>
              <a:rPr lang="pl-PL" sz="3200" i="1" dirty="0" err="1">
                <a:solidFill>
                  <a:schemeClr val="accent5"/>
                </a:solidFill>
              </a:rPr>
              <a:t>will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change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school</a:t>
            </a:r>
            <a:r>
              <a:rPr lang="pl-PL" sz="3200" i="1" dirty="0">
                <a:solidFill>
                  <a:schemeClr val="accent5"/>
                </a:solidFill>
              </a:rPr>
              <a:t>. </a:t>
            </a:r>
            <a:r>
              <a:rPr lang="pl-PL" sz="3200" i="1" dirty="0" err="1">
                <a:solidFill>
                  <a:schemeClr val="accent5"/>
                </a:solidFill>
              </a:rPr>
              <a:t>Maybe</a:t>
            </a:r>
            <a:r>
              <a:rPr lang="pl-PL" sz="3200" i="1" dirty="0">
                <a:solidFill>
                  <a:schemeClr val="accent5"/>
                </a:solidFill>
              </a:rPr>
              <a:t> in the </a:t>
            </a:r>
            <a:r>
              <a:rPr lang="pl-PL" sz="3200" i="1" dirty="0" err="1">
                <a:solidFill>
                  <a:schemeClr val="accent5"/>
                </a:solidFill>
              </a:rPr>
              <a:t>other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school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children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will</a:t>
            </a:r>
            <a:r>
              <a:rPr lang="pl-PL" sz="3200" i="1" dirty="0">
                <a:solidFill>
                  <a:schemeClr val="accent5"/>
                </a:solidFill>
              </a:rPr>
              <a:t> be </a:t>
            </a:r>
            <a:r>
              <a:rPr lang="pl-PL" sz="3200" i="1" dirty="0" err="1">
                <a:solidFill>
                  <a:schemeClr val="accent5"/>
                </a:solidFill>
              </a:rPr>
              <a:t>more</a:t>
            </a:r>
            <a:r>
              <a:rPr lang="pl-PL" sz="3200" i="1" dirty="0">
                <a:solidFill>
                  <a:schemeClr val="accent5"/>
                </a:solidFill>
              </a:rPr>
              <a:t> </a:t>
            </a:r>
            <a:r>
              <a:rPr lang="pl-PL" sz="3200" i="1" dirty="0" err="1">
                <a:solidFill>
                  <a:schemeClr val="accent5"/>
                </a:solidFill>
              </a:rPr>
              <a:t>torelant</a:t>
            </a:r>
            <a:r>
              <a:rPr lang="pl-PL" sz="3200" i="1" dirty="0">
                <a:solidFill>
                  <a:schemeClr val="accent5"/>
                </a:solidFill>
              </a:rPr>
              <a:t>.”</a:t>
            </a:r>
          </a:p>
          <a:p>
            <a:pPr marL="0" indent="0">
              <a:buNone/>
            </a:pPr>
            <a:r>
              <a:rPr lang="pl-PL" sz="3200" i="1" dirty="0">
                <a:solidFill>
                  <a:schemeClr val="accent6"/>
                </a:solidFill>
              </a:rPr>
              <a:t>(Man, 38 </a:t>
            </a:r>
            <a:r>
              <a:rPr lang="pl-PL" sz="3200" i="1" dirty="0" err="1">
                <a:solidFill>
                  <a:schemeClr val="accent6"/>
                </a:solidFill>
              </a:rPr>
              <a:t>years</a:t>
            </a:r>
            <a:r>
              <a:rPr lang="pl-PL" sz="3200" i="1" dirty="0">
                <a:solidFill>
                  <a:schemeClr val="accent6"/>
                </a:solidFill>
              </a:rPr>
              <a:t> </a:t>
            </a:r>
            <a:r>
              <a:rPr lang="pl-PL" sz="3200" i="1" dirty="0" err="1">
                <a:solidFill>
                  <a:schemeClr val="accent6"/>
                </a:solidFill>
              </a:rPr>
              <a:t>old</a:t>
            </a:r>
            <a:r>
              <a:rPr lang="pl-PL" sz="3200" i="1" dirty="0">
                <a:solidFill>
                  <a:schemeClr val="accent6"/>
                </a:solidFill>
              </a:rPr>
              <a:t>)</a:t>
            </a:r>
          </a:p>
          <a:p>
            <a:pPr marL="0" indent="0">
              <a:buNone/>
            </a:pPr>
            <a:endParaRPr lang="en-GB" sz="32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69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E80793-20F9-3943-A9EE-0880C95A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Mental health of Ukrainian </a:t>
            </a:r>
            <a:r>
              <a:rPr lang="pl-PL" dirty="0" err="1"/>
              <a:t>immigrant</a:t>
            </a:r>
            <a:r>
              <a:rPr lang="pl-PL" dirty="0"/>
              <a:t> </a:t>
            </a:r>
            <a:r>
              <a:rPr lang="pl-PL" dirty="0" err="1"/>
              <a:t>families</a:t>
            </a:r>
            <a:endParaRPr lang="en-GB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A4F8C3-A25A-3E44-8C13-E9500FB96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188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/>
              <a:t>Ukrainian immigrant families’ adaptation problems in Poland-from clinical/practical perspective</a:t>
            </a:r>
            <a:br>
              <a:rPr lang="pl-PL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l-PL" dirty="0" err="1">
                <a:solidFill>
                  <a:schemeClr val="tx2"/>
                </a:solidFill>
              </a:rPr>
              <a:t>Mental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health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problems</a:t>
            </a: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higher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rates</a:t>
            </a:r>
            <a:r>
              <a:rPr lang="pl-PL" dirty="0">
                <a:solidFill>
                  <a:schemeClr val="tx2"/>
                </a:solidFill>
              </a:rPr>
              <a:t> of </a:t>
            </a:r>
            <a:r>
              <a:rPr lang="pl-PL" dirty="0" err="1">
                <a:solidFill>
                  <a:schemeClr val="tx2"/>
                </a:solidFill>
              </a:rPr>
              <a:t>mental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disorders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such</a:t>
            </a:r>
            <a:r>
              <a:rPr lang="pl-PL" dirty="0">
                <a:solidFill>
                  <a:schemeClr val="tx2"/>
                </a:solidFill>
              </a:rPr>
              <a:t> as: </a:t>
            </a:r>
            <a:r>
              <a:rPr lang="pl-PL" dirty="0" err="1">
                <a:solidFill>
                  <a:schemeClr val="tx2"/>
                </a:solidFill>
              </a:rPr>
              <a:t>psychosis</a:t>
            </a:r>
            <a:r>
              <a:rPr lang="pl-PL" dirty="0">
                <a:solidFill>
                  <a:schemeClr val="tx2"/>
                </a:solidFill>
              </a:rPr>
              <a:t>, </a:t>
            </a:r>
            <a:r>
              <a:rPr lang="pl-PL" dirty="0" err="1">
                <a:solidFill>
                  <a:schemeClr val="tx2"/>
                </a:solidFill>
              </a:rPr>
              <a:t>mood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disorders</a:t>
            </a:r>
            <a:r>
              <a:rPr lang="pl-PL" dirty="0">
                <a:solidFill>
                  <a:schemeClr val="tx2"/>
                </a:solidFill>
              </a:rPr>
              <a:t>, </a:t>
            </a:r>
            <a:r>
              <a:rPr lang="pl-PL" dirty="0" err="1">
                <a:solidFill>
                  <a:schemeClr val="tx2"/>
                </a:solidFill>
              </a:rPr>
              <a:t>anxiety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disorders</a:t>
            </a:r>
            <a:r>
              <a:rPr lang="pl-PL" dirty="0">
                <a:solidFill>
                  <a:schemeClr val="tx2"/>
                </a:solidFill>
              </a:rPr>
              <a:t>, and </a:t>
            </a:r>
            <a:r>
              <a:rPr lang="pl-PL" dirty="0" err="1">
                <a:solidFill>
                  <a:schemeClr val="tx2"/>
                </a:solidFill>
              </a:rPr>
              <a:t>particularly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posttraumatic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stress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disorder</a:t>
            </a:r>
            <a:r>
              <a:rPr lang="pl-PL" dirty="0">
                <a:solidFill>
                  <a:schemeClr val="tx2"/>
                </a:solidFill>
              </a:rPr>
              <a:t>, </a:t>
            </a:r>
            <a:r>
              <a:rPr lang="pl-PL" dirty="0" err="1">
                <a:solidFill>
                  <a:schemeClr val="tx2"/>
                </a:solidFill>
              </a:rPr>
              <a:t>compared</a:t>
            </a:r>
            <a:r>
              <a:rPr lang="pl-PL" dirty="0">
                <a:solidFill>
                  <a:schemeClr val="tx2"/>
                </a:solidFill>
              </a:rPr>
              <a:t> with </a:t>
            </a:r>
            <a:r>
              <a:rPr lang="pl-PL" dirty="0" err="1">
                <a:solidFill>
                  <a:schemeClr val="tx2"/>
                </a:solidFill>
              </a:rPr>
              <a:t>indigenous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populations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sz="1600" dirty="0">
                <a:solidFill>
                  <a:schemeClr val="tx2"/>
                </a:solidFill>
              </a:rPr>
              <a:t>(</a:t>
            </a:r>
            <a:r>
              <a:rPr lang="pl-PL" sz="1600" dirty="0" err="1">
                <a:solidFill>
                  <a:schemeClr val="tx2"/>
                </a:solidFill>
              </a:rPr>
              <a:t>Giacco</a:t>
            </a:r>
            <a:r>
              <a:rPr lang="pl-PL" sz="1600" dirty="0">
                <a:solidFill>
                  <a:schemeClr val="tx2"/>
                </a:solidFill>
              </a:rPr>
              <a:t>, </a:t>
            </a:r>
            <a:r>
              <a:rPr lang="pl-PL" sz="1600" dirty="0" err="1">
                <a:solidFill>
                  <a:schemeClr val="tx2"/>
                </a:solidFill>
              </a:rPr>
              <a:t>Matanov</a:t>
            </a:r>
            <a:r>
              <a:rPr lang="pl-PL" sz="1600" dirty="0">
                <a:solidFill>
                  <a:schemeClr val="tx2"/>
                </a:solidFill>
              </a:rPr>
              <a:t>, </a:t>
            </a:r>
            <a:r>
              <a:rPr lang="pl-PL" sz="1600" dirty="0" err="1">
                <a:solidFill>
                  <a:schemeClr val="tx2"/>
                </a:solidFill>
              </a:rPr>
              <a:t>Priebe</a:t>
            </a:r>
            <a:r>
              <a:rPr lang="pl-PL" sz="1600" dirty="0">
                <a:solidFill>
                  <a:schemeClr val="tx2"/>
                </a:solidFill>
              </a:rPr>
              <a:t>, 2014; </a:t>
            </a:r>
            <a:r>
              <a:rPr lang="pl-PL" sz="1600" dirty="0" err="1">
                <a:solidFill>
                  <a:schemeClr val="tx2"/>
                </a:solidFill>
              </a:rPr>
              <a:t>Laurence</a:t>
            </a:r>
            <a:r>
              <a:rPr lang="pl-PL" sz="1600" dirty="0">
                <a:solidFill>
                  <a:schemeClr val="tx2"/>
                </a:solidFill>
              </a:rPr>
              <a:t> </a:t>
            </a:r>
            <a:r>
              <a:rPr lang="pl-PL" sz="1600" dirty="0" err="1">
                <a:solidFill>
                  <a:schemeClr val="tx2"/>
                </a:solidFill>
              </a:rPr>
              <a:t>at</a:t>
            </a:r>
            <a:r>
              <a:rPr lang="pl-PL" sz="1600" dirty="0">
                <a:solidFill>
                  <a:schemeClr val="tx2"/>
                </a:solidFill>
              </a:rPr>
              <a:t> al., 2011)</a:t>
            </a:r>
          </a:p>
          <a:p>
            <a:pPr lvl="0">
              <a:buFont typeface="Courier New" charset="0"/>
              <a:buChar char="o"/>
            </a:pP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r>
              <a:rPr lang="pl-PL" dirty="0" err="1">
                <a:solidFill>
                  <a:schemeClr val="accent1"/>
                </a:solidFill>
              </a:rPr>
              <a:t>Children</a:t>
            </a:r>
            <a:r>
              <a:rPr lang="pl-PL" dirty="0">
                <a:solidFill>
                  <a:schemeClr val="accent1"/>
                </a:solidFill>
              </a:rPr>
              <a:t> -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important</a:t>
            </a:r>
            <a:r>
              <a:rPr lang="pl-PL" dirty="0">
                <a:solidFill>
                  <a:schemeClr val="tx2"/>
                </a:solidFill>
              </a:rPr>
              <a:t> for </a:t>
            </a:r>
            <a:r>
              <a:rPr lang="pl-PL" dirty="0" err="1">
                <a:solidFill>
                  <a:schemeClr val="tx2"/>
                </a:solidFill>
              </a:rPr>
              <a:t>their</a:t>
            </a:r>
            <a:r>
              <a:rPr lang="pl-PL" dirty="0">
                <a:solidFill>
                  <a:schemeClr val="tx2"/>
                </a:solidFill>
              </a:rPr>
              <a:t> development</a:t>
            </a:r>
          </a:p>
          <a:p>
            <a:pPr lvl="0">
              <a:buFont typeface="Courier New" charset="0"/>
              <a:buChar char="o"/>
            </a:pPr>
            <a:r>
              <a:rPr lang="pl-PL" dirty="0" err="1">
                <a:solidFill>
                  <a:schemeClr val="accent1"/>
                </a:solidFill>
              </a:rPr>
              <a:t>Adults</a:t>
            </a:r>
            <a:r>
              <a:rPr lang="pl-PL" dirty="0">
                <a:solidFill>
                  <a:schemeClr val="accent1"/>
                </a:solidFill>
              </a:rPr>
              <a:t> -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important</a:t>
            </a:r>
            <a:r>
              <a:rPr lang="pl-PL" dirty="0">
                <a:solidFill>
                  <a:schemeClr val="tx2"/>
                </a:solidFill>
              </a:rPr>
              <a:t> for </a:t>
            </a:r>
            <a:r>
              <a:rPr lang="pl-PL" dirty="0" err="1">
                <a:solidFill>
                  <a:schemeClr val="tx2"/>
                </a:solidFill>
              </a:rPr>
              <a:t>their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parenting</a:t>
            </a: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endParaRPr lang="pl-PL" dirty="0">
              <a:solidFill>
                <a:schemeClr val="tx2"/>
              </a:solidFill>
            </a:endParaRPr>
          </a:p>
          <a:p>
            <a:pPr lvl="0">
              <a:buFont typeface="Courier New" charset="0"/>
              <a:buChar char="o"/>
            </a:pPr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2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The </a:t>
            </a:r>
            <a:r>
              <a:rPr lang="pl-PL" dirty="0" err="1"/>
              <a:t>Children</a:t>
            </a:r>
            <a:r>
              <a:rPr lang="pl-PL" dirty="0"/>
              <a:t>/ </a:t>
            </a:r>
            <a:r>
              <a:rPr lang="pl-PL" dirty="0" err="1"/>
              <a:t>Individual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and </a:t>
            </a:r>
            <a:br>
              <a:rPr lang="pl-PL" dirty="0"/>
            </a:br>
            <a:r>
              <a:rPr lang="pl-PL" dirty="0"/>
              <a:t>family development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5193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Influence of mental health problems on children development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79" y="1853754"/>
            <a:ext cx="3849397" cy="4130549"/>
          </a:xfrm>
        </p:spPr>
      </p:pic>
      <p:sp>
        <p:nvSpPr>
          <p:cNvPr id="5" name="PoleTekstowe 4"/>
          <p:cNvSpPr txBox="1"/>
          <p:nvPr/>
        </p:nvSpPr>
        <p:spPr>
          <a:xfrm>
            <a:off x="10972800" y="3168503"/>
            <a:ext cx="5901070" cy="511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1617226" y="6825826"/>
            <a:ext cx="65" cy="276999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35" name="Picture 11" descr="https://static.wixstatic.com/media/c20378_db2f52a2003648d1b6cbfe07ae9bdd9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20" y="2523515"/>
            <a:ext cx="3639259" cy="252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static.wixstatic.com/media/c20378_127df85fad609960c455dc79327432c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005" y="3041723"/>
            <a:ext cx="1663849" cy="166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4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err="1"/>
              <a:t>Psychological</a:t>
            </a:r>
            <a:r>
              <a:rPr lang="pl-PL" dirty="0"/>
              <a:t> </a:t>
            </a:r>
            <a:r>
              <a:rPr lang="pl-PL" dirty="0" err="1"/>
              <a:t>support</a:t>
            </a:r>
            <a:r>
              <a:rPr lang="pl-PL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2461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Psychological support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err="1"/>
              <a:t>Psychological</a:t>
            </a:r>
            <a:r>
              <a:rPr lang="pl-PL" dirty="0"/>
              <a:t> </a:t>
            </a:r>
            <a:r>
              <a:rPr lang="pl-PL" dirty="0" err="1"/>
              <a:t>counceling</a:t>
            </a:r>
            <a:endParaRPr lang="pl-PL" dirty="0"/>
          </a:p>
          <a:p>
            <a:pPr lvl="0"/>
            <a:r>
              <a:rPr lang="pl-PL" dirty="0" err="1"/>
              <a:t>Psychotherapy</a:t>
            </a:r>
            <a:endParaRPr lang="pl-PL" dirty="0"/>
          </a:p>
          <a:p>
            <a:r>
              <a:rPr lang="pl-PL" dirty="0" err="1"/>
              <a:t>Mental</a:t>
            </a:r>
            <a:r>
              <a:rPr lang="pl-PL" dirty="0"/>
              <a:t> </a:t>
            </a:r>
            <a:r>
              <a:rPr lang="pl-PL" dirty="0" err="1"/>
              <a:t>health</a:t>
            </a:r>
            <a:r>
              <a:rPr lang="pl-PL" dirty="0"/>
              <a:t> </a:t>
            </a:r>
            <a:r>
              <a:rPr lang="pl-PL" dirty="0" err="1"/>
              <a:t>promotion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via</a:t>
            </a:r>
          </a:p>
          <a:p>
            <a:pPr lvl="0"/>
            <a:r>
              <a:rPr lang="pl-PL" dirty="0" err="1"/>
              <a:t>Trainings</a:t>
            </a:r>
            <a:r>
              <a:rPr lang="pl-PL" dirty="0"/>
              <a:t> for </a:t>
            </a:r>
            <a:r>
              <a:rPr lang="pl-PL" dirty="0" err="1"/>
              <a:t>parents</a:t>
            </a:r>
            <a:endParaRPr lang="pl-PL" dirty="0"/>
          </a:p>
          <a:p>
            <a:pPr lvl="0"/>
            <a:r>
              <a:rPr lang="pl-PL" dirty="0" err="1"/>
              <a:t>Trainings</a:t>
            </a:r>
            <a:r>
              <a:rPr lang="pl-PL" dirty="0"/>
              <a:t> for </a:t>
            </a:r>
            <a:r>
              <a:rPr lang="pl-PL" dirty="0" err="1"/>
              <a:t>educators</a:t>
            </a:r>
            <a:r>
              <a:rPr lang="pl-PL" dirty="0"/>
              <a:t>, social </a:t>
            </a:r>
            <a:r>
              <a:rPr lang="pl-PL" dirty="0" err="1"/>
              <a:t>workers</a:t>
            </a:r>
            <a:r>
              <a:rPr lang="pl-PL" dirty="0"/>
              <a:t>, </a:t>
            </a:r>
            <a:r>
              <a:rPr lang="pl-PL" dirty="0" err="1"/>
              <a:t>GPs</a:t>
            </a:r>
            <a:r>
              <a:rPr lang="pl-PL" dirty="0"/>
              <a:t>, </a:t>
            </a:r>
            <a:r>
              <a:rPr lang="pl-PL" dirty="0" err="1"/>
              <a:t>medical</a:t>
            </a:r>
            <a:r>
              <a:rPr lang="pl-PL" dirty="0"/>
              <a:t> </a:t>
            </a:r>
            <a:r>
              <a:rPr lang="pl-PL" dirty="0" err="1"/>
              <a:t>stuff</a:t>
            </a:r>
            <a:r>
              <a:rPr lang="pl-PL" dirty="0"/>
              <a:t> (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psychologists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875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 err="1"/>
              <a:t>Genaral</a:t>
            </a:r>
            <a:r>
              <a:rPr lang="pl-PL" dirty="0"/>
              <a:t> </a:t>
            </a:r>
            <a:r>
              <a:rPr lang="pl-PL" dirty="0" err="1"/>
              <a:t>Barriers</a:t>
            </a:r>
            <a:r>
              <a:rPr lang="pl-PL" dirty="0"/>
              <a:t> in Access to </a:t>
            </a:r>
            <a:r>
              <a:rPr lang="pl-PL" dirty="0" err="1"/>
              <a:t>mental</a:t>
            </a:r>
            <a:r>
              <a:rPr lang="pl-PL" dirty="0"/>
              <a:t> </a:t>
            </a:r>
            <a:r>
              <a:rPr lang="pl-PL" dirty="0" err="1"/>
              <a:t>healthcare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language</a:t>
            </a:r>
            <a:r>
              <a:rPr lang="pl-PL" dirty="0"/>
              <a:t> </a:t>
            </a:r>
            <a:r>
              <a:rPr lang="pl-PL" dirty="0" err="1"/>
              <a:t>barriers</a:t>
            </a:r>
            <a:r>
              <a:rPr lang="pl-PL" dirty="0"/>
              <a:t>, </a:t>
            </a:r>
          </a:p>
          <a:p>
            <a:r>
              <a:rPr lang="pl-PL" dirty="0" err="1"/>
              <a:t>different</a:t>
            </a:r>
            <a:r>
              <a:rPr lang="pl-PL" dirty="0"/>
              <a:t> </a:t>
            </a:r>
            <a:r>
              <a:rPr lang="pl-PL" dirty="0" err="1"/>
              <a:t>beliefs</a:t>
            </a:r>
            <a:r>
              <a:rPr lang="pl-PL" dirty="0"/>
              <a:t>, </a:t>
            </a:r>
          </a:p>
          <a:p>
            <a:r>
              <a:rPr lang="pl-PL" dirty="0" err="1"/>
              <a:t>explanatory</a:t>
            </a:r>
            <a:r>
              <a:rPr lang="pl-PL" dirty="0"/>
              <a:t> </a:t>
            </a:r>
            <a:r>
              <a:rPr lang="pl-PL" dirty="0" err="1"/>
              <a:t>models</a:t>
            </a:r>
            <a:r>
              <a:rPr lang="pl-PL" dirty="0"/>
              <a:t> of </a:t>
            </a:r>
            <a:r>
              <a:rPr lang="pl-PL" dirty="0" err="1"/>
              <a:t>mental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, </a:t>
            </a:r>
          </a:p>
          <a:p>
            <a:r>
              <a:rPr lang="pl-PL" dirty="0" err="1"/>
              <a:t>confidentiality</a:t>
            </a:r>
            <a:r>
              <a:rPr lang="pl-PL" dirty="0"/>
              <a:t> </a:t>
            </a:r>
            <a:r>
              <a:rPr lang="pl-PL" dirty="0" err="1"/>
              <a:t>concerns</a:t>
            </a:r>
            <a:r>
              <a:rPr lang="pl-PL" dirty="0"/>
              <a:t>, influence of </a:t>
            </a:r>
            <a:r>
              <a:rPr lang="pl-PL" dirty="0" err="1"/>
              <a:t>stigma</a:t>
            </a:r>
            <a:r>
              <a:rPr lang="pl-PL" dirty="0"/>
              <a:t>, </a:t>
            </a:r>
          </a:p>
          <a:p>
            <a:r>
              <a:rPr lang="pl-PL" dirty="0" err="1"/>
              <a:t>reluctance</a:t>
            </a:r>
            <a:r>
              <a:rPr lang="pl-PL" dirty="0"/>
              <a:t> to </a:t>
            </a:r>
            <a:r>
              <a:rPr lang="pl-PL" dirty="0" err="1"/>
              <a:t>seek</a:t>
            </a:r>
            <a:r>
              <a:rPr lang="pl-PL" dirty="0"/>
              <a:t> </a:t>
            </a:r>
            <a:r>
              <a:rPr lang="pl-PL" dirty="0" err="1"/>
              <a:t>help</a:t>
            </a:r>
            <a:r>
              <a:rPr lang="pl-PL" dirty="0"/>
              <a:t> </a:t>
            </a:r>
            <a:r>
              <a:rPr lang="pl-PL" dirty="0" err="1"/>
              <a:t>outside</a:t>
            </a:r>
            <a:r>
              <a:rPr lang="pl-PL" dirty="0"/>
              <a:t> </a:t>
            </a:r>
            <a:r>
              <a:rPr lang="pl-PL" sz="1400" dirty="0"/>
              <a:t>(</a:t>
            </a:r>
            <a:r>
              <a:rPr lang="pl-PL" sz="1400" dirty="0" err="1"/>
              <a:t>Giacco</a:t>
            </a:r>
            <a:r>
              <a:rPr lang="pl-PL" sz="1400" dirty="0"/>
              <a:t>, </a:t>
            </a:r>
            <a:r>
              <a:rPr lang="pl-PL" sz="1400" dirty="0" err="1"/>
              <a:t>Matanov</a:t>
            </a:r>
            <a:r>
              <a:rPr lang="pl-PL" sz="1400" dirty="0"/>
              <a:t>, </a:t>
            </a:r>
            <a:r>
              <a:rPr lang="pl-PL" sz="1400" dirty="0" err="1"/>
              <a:t>Priebe</a:t>
            </a:r>
            <a:r>
              <a:rPr lang="pl-PL" sz="1400" dirty="0"/>
              <a:t>, 2014)</a:t>
            </a:r>
            <a:r>
              <a:rPr lang="pl-PL" dirty="0"/>
              <a:t>;</a:t>
            </a:r>
          </a:p>
          <a:p>
            <a:r>
              <a:rPr lang="pl-PL" dirty="0" err="1"/>
              <a:t>feeling</a:t>
            </a:r>
            <a:r>
              <a:rPr lang="pl-PL" dirty="0"/>
              <a:t> of </a:t>
            </a:r>
            <a:r>
              <a:rPr lang="pl-PL" dirty="0" err="1"/>
              <a:t>sheme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being</a:t>
            </a:r>
            <a:r>
              <a:rPr lang="pl-PL" dirty="0"/>
              <a:t> </a:t>
            </a:r>
            <a:r>
              <a:rPr lang="pl-PL" dirty="0" err="1"/>
              <a:t>labelled</a:t>
            </a:r>
            <a:r>
              <a:rPr lang="pl-PL" dirty="0"/>
              <a:t> </a:t>
            </a:r>
            <a:r>
              <a:rPr lang="pl-PL" dirty="0" err="1"/>
              <a:t>mentaly</a:t>
            </a:r>
            <a:r>
              <a:rPr lang="pl-PL" dirty="0"/>
              <a:t> </a:t>
            </a:r>
            <a:r>
              <a:rPr lang="pl-PL" dirty="0" err="1"/>
              <a:t>ill</a:t>
            </a:r>
            <a:r>
              <a:rPr lang="pl-PL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486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of mental health promotion materials</a:t>
            </a:r>
            <a:endParaRPr lang="en-GB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7" y="1869476"/>
            <a:ext cx="3246783" cy="4313609"/>
          </a:xfrm>
        </p:spPr>
      </p:pic>
      <p:sp>
        <p:nvSpPr>
          <p:cNvPr id="5" name="PoleTekstowe 4"/>
          <p:cNvSpPr txBox="1"/>
          <p:nvPr/>
        </p:nvSpPr>
        <p:spPr>
          <a:xfrm>
            <a:off x="10972800" y="3168503"/>
            <a:ext cx="5901070" cy="511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1617226" y="6825826"/>
            <a:ext cx="65" cy="276999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35" name="Picture 11" descr="https://static.wixstatic.com/media/c20378_db2f52a2003648d1b6cbfe07ae9bdd9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6" y="1853754"/>
            <a:ext cx="3791457" cy="316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static.wixstatic.com/media/c20378_127df85fad609960c455dc79327432c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005" y="2769580"/>
            <a:ext cx="1663849" cy="166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Tekstowe 2"/>
          <p:cNvSpPr txBox="1"/>
          <p:nvPr/>
        </p:nvSpPr>
        <p:spPr>
          <a:xfrm>
            <a:off x="5312229" y="5497286"/>
            <a:ext cx="407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www.entermentalhealth.net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816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Need of: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400" b="1" dirty="0" err="1">
                <a:solidFill>
                  <a:schemeClr val="accent1"/>
                </a:solidFill>
              </a:rPr>
              <a:t>Research</a:t>
            </a:r>
            <a:endParaRPr lang="pl-PL" sz="2400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dirty="0" err="1">
                <a:solidFill>
                  <a:schemeClr val="accent1"/>
                </a:solidFill>
              </a:rPr>
              <a:t>Increasing</a:t>
            </a:r>
            <a:r>
              <a:rPr lang="pl-PL" sz="2400" b="1" dirty="0">
                <a:solidFill>
                  <a:schemeClr val="accent1"/>
                </a:solidFill>
              </a:rPr>
              <a:t> the </a:t>
            </a:r>
            <a:r>
              <a:rPr lang="pl-PL" sz="2400" b="1" dirty="0" err="1">
                <a:solidFill>
                  <a:schemeClr val="accent1"/>
                </a:solidFill>
              </a:rPr>
              <a:t>access</a:t>
            </a:r>
            <a:r>
              <a:rPr lang="pl-PL" sz="2400" b="1" dirty="0">
                <a:solidFill>
                  <a:schemeClr val="accent1"/>
                </a:solidFill>
              </a:rPr>
              <a:t> to public </a:t>
            </a:r>
            <a:r>
              <a:rPr lang="pl-PL" sz="2400" b="1" dirty="0" err="1">
                <a:solidFill>
                  <a:schemeClr val="accent1"/>
                </a:solidFill>
              </a:rPr>
              <a:t>health</a:t>
            </a:r>
            <a:r>
              <a:rPr lang="pl-PL" sz="2400" b="1" dirty="0">
                <a:solidFill>
                  <a:schemeClr val="accent1"/>
                </a:solidFill>
              </a:rPr>
              <a:t> </a:t>
            </a:r>
            <a:r>
              <a:rPr lang="pl-PL" sz="2400" b="1" dirty="0" err="1">
                <a:solidFill>
                  <a:schemeClr val="accent1"/>
                </a:solidFill>
              </a:rPr>
              <a:t>care</a:t>
            </a:r>
            <a:r>
              <a:rPr lang="pl-PL" sz="2400" b="1" dirty="0">
                <a:solidFill>
                  <a:schemeClr val="accent1"/>
                </a:solidFill>
              </a:rPr>
              <a:t>/</a:t>
            </a:r>
            <a:r>
              <a:rPr lang="pl-PL" sz="2400" b="1" dirty="0" err="1">
                <a:solidFill>
                  <a:schemeClr val="accent1"/>
                </a:solidFill>
              </a:rPr>
              <a:t>psychological</a:t>
            </a:r>
            <a:r>
              <a:rPr lang="pl-PL" sz="2400" b="1" dirty="0">
                <a:solidFill>
                  <a:schemeClr val="accent1"/>
                </a:solidFill>
              </a:rPr>
              <a:t> </a:t>
            </a:r>
            <a:r>
              <a:rPr lang="pl-PL" sz="2400" b="1" dirty="0" err="1">
                <a:solidFill>
                  <a:schemeClr val="accent1"/>
                </a:solidFill>
              </a:rPr>
              <a:t>help</a:t>
            </a:r>
            <a:endParaRPr lang="pl-PL" sz="2400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dirty="0" err="1">
                <a:solidFill>
                  <a:schemeClr val="accent1"/>
                </a:solidFill>
              </a:rPr>
              <a:t>Mental</a:t>
            </a:r>
            <a:r>
              <a:rPr lang="pl-PL" sz="2400" b="1" dirty="0">
                <a:solidFill>
                  <a:schemeClr val="accent1"/>
                </a:solidFill>
              </a:rPr>
              <a:t> </a:t>
            </a:r>
            <a:r>
              <a:rPr lang="pl-PL" sz="2400" b="1" dirty="0" err="1">
                <a:solidFill>
                  <a:schemeClr val="accent1"/>
                </a:solidFill>
              </a:rPr>
              <a:t>health</a:t>
            </a:r>
            <a:r>
              <a:rPr lang="pl-PL" sz="2400" b="1" dirty="0">
                <a:solidFill>
                  <a:schemeClr val="accent1"/>
                </a:solidFill>
              </a:rPr>
              <a:t> </a:t>
            </a:r>
            <a:r>
              <a:rPr lang="pl-PL" sz="2400" b="1" dirty="0" err="1">
                <a:solidFill>
                  <a:schemeClr val="accent1"/>
                </a:solidFill>
              </a:rPr>
              <a:t>promotion</a:t>
            </a:r>
            <a:r>
              <a:rPr lang="pl-PL" sz="2400" b="1" dirty="0">
                <a:solidFill>
                  <a:schemeClr val="accent1"/>
                </a:solidFill>
              </a:rPr>
              <a:t> </a:t>
            </a:r>
            <a:r>
              <a:rPr lang="pl-PL" sz="2400" b="1" dirty="0" err="1">
                <a:solidFill>
                  <a:schemeClr val="accent1"/>
                </a:solidFill>
              </a:rPr>
              <a:t>programs</a:t>
            </a:r>
            <a:r>
              <a:rPr lang="pl-PL" sz="2400" b="1" dirty="0">
                <a:solidFill>
                  <a:schemeClr val="accent1"/>
                </a:solidFill>
              </a:rPr>
              <a:t> </a:t>
            </a:r>
            <a:r>
              <a:rPr lang="pl-PL" sz="2400" b="1" dirty="0" err="1">
                <a:solidFill>
                  <a:schemeClr val="accent1"/>
                </a:solidFill>
              </a:rPr>
              <a:t>implementation</a:t>
            </a:r>
            <a:endParaRPr lang="pl-PL" sz="2400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l-PL" sz="2400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l-PL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08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email: </a:t>
            </a:r>
            <a:r>
              <a:rPr lang="en-US" dirty="0" err="1"/>
              <a:t>lzablocka@aps.edu.pl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50229" y="584562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AutoShape 2" descr="mage1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4" descr="mage1.JP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171" y="838200"/>
            <a:ext cx="3450772" cy="44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6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The </a:t>
            </a:r>
            <a:r>
              <a:rPr lang="pl-PL" dirty="0" err="1"/>
              <a:t>Children</a:t>
            </a:r>
            <a:r>
              <a:rPr lang="pl-PL" dirty="0"/>
              <a:t>/ </a:t>
            </a:r>
            <a:r>
              <a:rPr lang="pl-PL" dirty="0" err="1"/>
              <a:t>Individual</a:t>
            </a:r>
            <a:r>
              <a:rPr lang="pl-PL" dirty="0"/>
              <a:t> and family development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We </a:t>
            </a:r>
            <a:r>
              <a:rPr lang="pl-PL" dirty="0" err="1"/>
              <a:t>couldn’t</a:t>
            </a:r>
            <a:r>
              <a:rPr lang="pl-PL" dirty="0"/>
              <a:t> talk </a:t>
            </a:r>
            <a:r>
              <a:rPr lang="pl-PL" dirty="0" err="1"/>
              <a:t>about</a:t>
            </a:r>
            <a:r>
              <a:rPr lang="pl-PL" dirty="0"/>
              <a:t> </a:t>
            </a:r>
            <a:r>
              <a:rPr lang="pl-PL" dirty="0" err="1"/>
              <a:t>children</a:t>
            </a:r>
            <a:r>
              <a:rPr lang="pl-PL" dirty="0"/>
              <a:t> </a:t>
            </a:r>
            <a:r>
              <a:rPr lang="pl-PL" dirty="0" err="1"/>
              <a:t>without</a:t>
            </a:r>
            <a:r>
              <a:rPr lang="pl-PL" dirty="0"/>
              <a:t> family </a:t>
            </a:r>
            <a:r>
              <a:rPr lang="pl-PL" dirty="0" err="1"/>
              <a:t>context</a:t>
            </a:r>
            <a:r>
              <a:rPr lang="pl-PL" dirty="0"/>
              <a:t>;</a:t>
            </a:r>
          </a:p>
          <a:p>
            <a:pPr lvl="0"/>
            <a:r>
              <a:rPr lang="pl-PL" dirty="0" err="1"/>
              <a:t>Children</a:t>
            </a:r>
            <a:r>
              <a:rPr lang="pl-PL" dirty="0"/>
              <a:t> </a:t>
            </a:r>
            <a:r>
              <a:rPr lang="pl-PL" dirty="0" err="1"/>
              <a:t>develope</a:t>
            </a:r>
            <a:r>
              <a:rPr lang="pl-PL" dirty="0"/>
              <a:t>, as </a:t>
            </a:r>
            <a:r>
              <a:rPr lang="pl-PL" dirty="0" err="1"/>
              <a:t>well</a:t>
            </a:r>
            <a:r>
              <a:rPr lang="pl-PL" dirty="0"/>
              <a:t> as family;</a:t>
            </a:r>
          </a:p>
          <a:p>
            <a:pPr lvl="0"/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stage</a:t>
            </a:r>
            <a:r>
              <a:rPr lang="pl-PL" dirty="0"/>
              <a:t> of </a:t>
            </a:r>
            <a:r>
              <a:rPr lang="pl-PL" dirty="0" err="1"/>
              <a:t>developement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conected</a:t>
            </a:r>
            <a:r>
              <a:rPr lang="pl-PL" dirty="0"/>
              <a:t> with </a:t>
            </a:r>
            <a:r>
              <a:rPr lang="pl-PL" dirty="0" err="1"/>
              <a:t>different</a:t>
            </a:r>
            <a:r>
              <a:rPr lang="pl-PL" dirty="0"/>
              <a:t> </a:t>
            </a:r>
            <a:r>
              <a:rPr lang="pl-PL" dirty="0" err="1"/>
              <a:t>tasks</a:t>
            </a:r>
            <a:r>
              <a:rPr lang="pl-PL" dirty="0"/>
              <a:t> and </a:t>
            </a:r>
            <a:r>
              <a:rPr lang="pl-PL" dirty="0" err="1"/>
              <a:t>needs</a:t>
            </a:r>
            <a:r>
              <a:rPr lang="pl-PL" dirty="0"/>
              <a:t>;</a:t>
            </a:r>
          </a:p>
          <a:p>
            <a:pPr lvl="0"/>
            <a:r>
              <a:rPr lang="pl-PL" dirty="0"/>
              <a:t>Development </a:t>
            </a:r>
            <a:r>
              <a:rPr lang="pl-PL" dirty="0" err="1"/>
              <a:t>over</a:t>
            </a:r>
            <a:r>
              <a:rPr lang="pl-PL" dirty="0"/>
              <a:t> life </a:t>
            </a:r>
            <a:r>
              <a:rPr lang="pl-PL" dirty="0" err="1"/>
              <a:t>course</a:t>
            </a:r>
            <a:r>
              <a:rPr lang="pl-PL" dirty="0"/>
              <a:t> </a:t>
            </a:r>
            <a:r>
              <a:rPr lang="pl-PL" dirty="0" err="1"/>
              <a:t>involves</a:t>
            </a:r>
            <a:r>
              <a:rPr lang="pl-PL" dirty="0"/>
              <a:t> </a:t>
            </a:r>
            <a:r>
              <a:rPr lang="pl-PL" dirty="0" err="1"/>
              <a:t>adaptaion</a:t>
            </a:r>
            <a:r>
              <a:rPr lang="pl-PL" dirty="0"/>
              <a:t> to the </a:t>
            </a:r>
            <a:r>
              <a:rPr lang="pl-PL" dirty="0" err="1"/>
              <a:t>normative</a:t>
            </a:r>
            <a:r>
              <a:rPr lang="pl-PL" dirty="0"/>
              <a:t> and non- </a:t>
            </a:r>
            <a:r>
              <a:rPr lang="pl-PL" dirty="0" err="1"/>
              <a:t>normative</a:t>
            </a:r>
            <a:r>
              <a:rPr lang="pl-PL" dirty="0"/>
              <a:t> </a:t>
            </a:r>
            <a:r>
              <a:rPr lang="pl-PL" dirty="0" err="1"/>
              <a:t>events</a:t>
            </a:r>
            <a:endParaRPr lang="pl-PL" dirty="0"/>
          </a:p>
          <a:p>
            <a:pPr lvl="0"/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/>
              <a:t>detreminants</a:t>
            </a:r>
            <a:r>
              <a:rPr lang="pl-PL" dirty="0"/>
              <a:t> of </a:t>
            </a:r>
            <a:r>
              <a:rPr lang="pl-PL" dirty="0" err="1"/>
              <a:t>developent</a:t>
            </a:r>
            <a:r>
              <a:rPr lang="pl-PL" dirty="0"/>
              <a:t>: </a:t>
            </a:r>
            <a:r>
              <a:rPr lang="pl-PL" dirty="0" err="1"/>
              <a:t>individual</a:t>
            </a:r>
            <a:r>
              <a:rPr lang="pl-PL" dirty="0"/>
              <a:t> (</a:t>
            </a:r>
            <a:r>
              <a:rPr lang="pl-PL" dirty="0" err="1"/>
              <a:t>biological</a:t>
            </a:r>
            <a:r>
              <a:rPr lang="pl-PL" dirty="0"/>
              <a:t>, </a:t>
            </a:r>
            <a:r>
              <a:rPr lang="pl-PL" dirty="0" err="1"/>
              <a:t>psychological</a:t>
            </a:r>
            <a:r>
              <a:rPr lang="pl-PL" dirty="0"/>
              <a:t>), social, </a:t>
            </a:r>
            <a:r>
              <a:rPr lang="pl-PL" dirty="0" err="1"/>
              <a:t>cultural</a:t>
            </a:r>
            <a:r>
              <a:rPr lang="pl-PL" dirty="0"/>
              <a:t>, </a:t>
            </a:r>
            <a:r>
              <a:rPr lang="pl-PL" dirty="0" err="1"/>
              <a:t>economical</a:t>
            </a:r>
            <a:r>
              <a:rPr lang="pl-PL" dirty="0"/>
              <a:t>, </a:t>
            </a:r>
            <a:r>
              <a:rPr lang="pl-PL" dirty="0" err="1"/>
              <a:t>historiacal</a:t>
            </a:r>
            <a:r>
              <a:rPr lang="mr-IN" dirty="0"/>
              <a:t>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3852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Stages of child development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pl-PL" dirty="0"/>
              <a:t>The baby (0-1 </a:t>
            </a:r>
            <a:r>
              <a:rPr lang="pl-PL" dirty="0" err="1"/>
              <a:t>year</a:t>
            </a:r>
            <a:r>
              <a:rPr lang="pl-PL" dirty="0"/>
              <a:t>)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The </a:t>
            </a:r>
            <a:r>
              <a:rPr lang="pl-PL" dirty="0" err="1"/>
              <a:t>toddler</a:t>
            </a:r>
            <a:r>
              <a:rPr lang="pl-PL" dirty="0"/>
              <a:t> (1-3 </a:t>
            </a:r>
            <a:r>
              <a:rPr lang="pl-PL" dirty="0" err="1"/>
              <a:t>years</a:t>
            </a:r>
            <a:r>
              <a:rPr lang="pl-PL" dirty="0"/>
              <a:t>)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 The </a:t>
            </a:r>
            <a:r>
              <a:rPr lang="pl-PL" dirty="0" err="1"/>
              <a:t>pre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 </a:t>
            </a:r>
            <a:r>
              <a:rPr lang="pl-PL" dirty="0" err="1"/>
              <a:t>child</a:t>
            </a:r>
            <a:r>
              <a:rPr lang="pl-PL" dirty="0"/>
              <a:t> (3-5years)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The </a:t>
            </a:r>
            <a:r>
              <a:rPr lang="pl-PL" dirty="0" err="1"/>
              <a:t>school</a:t>
            </a:r>
            <a:r>
              <a:rPr lang="pl-PL" dirty="0"/>
              <a:t> </a:t>
            </a:r>
            <a:r>
              <a:rPr lang="pl-PL" dirty="0" err="1"/>
              <a:t>child</a:t>
            </a:r>
            <a:r>
              <a:rPr lang="pl-PL" dirty="0"/>
              <a:t> (5-11 </a:t>
            </a:r>
            <a:r>
              <a:rPr lang="pl-PL" dirty="0" err="1"/>
              <a:t>years</a:t>
            </a:r>
            <a:r>
              <a:rPr lang="pl-PL" dirty="0"/>
              <a:t>)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The Adolescent (11-13 </a:t>
            </a:r>
            <a:r>
              <a:rPr lang="pl-PL" dirty="0" err="1"/>
              <a:t>years</a:t>
            </a:r>
            <a:r>
              <a:rPr lang="pl-PL" dirty="0"/>
              <a:t>)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 err="1"/>
              <a:t>Early</a:t>
            </a:r>
            <a:r>
              <a:rPr lang="pl-PL" dirty="0"/>
              <a:t> </a:t>
            </a:r>
            <a:r>
              <a:rPr lang="pl-PL" dirty="0" err="1"/>
              <a:t>adolescence</a:t>
            </a:r>
            <a:r>
              <a:rPr lang="pl-PL" dirty="0"/>
              <a:t> (13-15 </a:t>
            </a:r>
            <a:r>
              <a:rPr lang="pl-PL" dirty="0" err="1"/>
              <a:t>years</a:t>
            </a:r>
            <a:r>
              <a:rPr lang="pl-PL" dirty="0"/>
              <a:t>)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 err="1"/>
              <a:t>Mid</a:t>
            </a:r>
            <a:r>
              <a:rPr lang="pl-PL" dirty="0"/>
              <a:t> </a:t>
            </a:r>
            <a:r>
              <a:rPr lang="pl-PL" dirty="0" err="1"/>
              <a:t>adolescence</a:t>
            </a:r>
            <a:r>
              <a:rPr lang="pl-PL" dirty="0"/>
              <a:t> (15-18 </a:t>
            </a:r>
            <a:r>
              <a:rPr lang="pl-PL" dirty="0" err="1"/>
              <a:t>years</a:t>
            </a:r>
            <a:r>
              <a:rPr lang="pl-PL" dirty="0"/>
              <a:t>)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 err="1"/>
              <a:t>Late</a:t>
            </a:r>
            <a:r>
              <a:rPr lang="pl-PL" dirty="0"/>
              <a:t> </a:t>
            </a:r>
            <a:r>
              <a:rPr lang="pl-PL" dirty="0" err="1"/>
              <a:t>Adolescence</a:t>
            </a:r>
            <a:r>
              <a:rPr lang="pl-PL" dirty="0"/>
              <a:t> (18 </a:t>
            </a:r>
            <a:r>
              <a:rPr lang="pl-PL" dirty="0" err="1"/>
              <a:t>years</a:t>
            </a:r>
            <a:r>
              <a:rPr lang="pl-PL" dirty="0"/>
              <a:t>)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Young </a:t>
            </a:r>
            <a:r>
              <a:rPr lang="pl-PL" dirty="0" err="1"/>
              <a:t>adulthood</a:t>
            </a:r>
            <a:r>
              <a:rPr lang="pl-PL" dirty="0"/>
              <a:t> 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err="1"/>
              <a:t>Havighurst</a:t>
            </a:r>
            <a:r>
              <a:rPr lang="pl-PL" dirty="0"/>
              <a:t> (1981):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err="1"/>
              <a:t>Toddler</a:t>
            </a:r>
            <a:r>
              <a:rPr lang="pl-PL" dirty="0"/>
              <a:t> and </a:t>
            </a:r>
            <a:r>
              <a:rPr lang="pl-PL" dirty="0" err="1"/>
              <a:t>early</a:t>
            </a:r>
            <a:r>
              <a:rPr lang="pl-PL" dirty="0"/>
              <a:t> </a:t>
            </a:r>
            <a:r>
              <a:rPr lang="pl-PL" dirty="0" err="1"/>
              <a:t>childhood</a:t>
            </a:r>
            <a:r>
              <a:rPr lang="pl-PL" dirty="0"/>
              <a:t>(0–5/6 )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err="1"/>
              <a:t>Mid</a:t>
            </a:r>
            <a:r>
              <a:rPr lang="pl-PL" dirty="0"/>
              <a:t> </a:t>
            </a:r>
            <a:r>
              <a:rPr lang="pl-PL" dirty="0" err="1"/>
              <a:t>childhood</a:t>
            </a:r>
            <a:r>
              <a:rPr lang="pl-PL" dirty="0"/>
              <a:t> (5/6–12/13)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err="1"/>
              <a:t>Adolescence</a:t>
            </a:r>
            <a:r>
              <a:rPr lang="pl-PL" dirty="0"/>
              <a:t>(12/13–18)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Young </a:t>
            </a:r>
            <a:r>
              <a:rPr lang="pl-PL" dirty="0" err="1"/>
              <a:t>adulthood</a:t>
            </a:r>
            <a:r>
              <a:rPr lang="pl-PL" dirty="0"/>
              <a:t> (18–35 )</a:t>
            </a:r>
          </a:p>
          <a:p>
            <a:pPr lvl="0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713514" y="4613069"/>
            <a:ext cx="6988628" cy="19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Family Life Cycle (Stages of family development by Duvall)</a:t>
            </a:r>
            <a:br>
              <a:rPr lang="pl-PL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72743" y="2015732"/>
            <a:ext cx="5982111" cy="345061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Married couple without children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Childbearing families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Families with preschool children</a:t>
            </a:r>
            <a:endParaRPr lang="pl-PL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Families with school children</a:t>
            </a:r>
            <a:endParaRPr lang="pl-PL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Families with teenagers</a:t>
            </a:r>
            <a:r>
              <a:rPr lang="pl-PL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Families that are launching</a:t>
            </a:r>
            <a:endParaRPr lang="pl-PL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Empty nest families</a:t>
            </a:r>
            <a:endParaRPr lang="pl-PL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Aging families</a:t>
            </a:r>
            <a:endParaRPr lang="pl-PL" dirty="0"/>
          </a:p>
          <a:p>
            <a:endParaRPr lang="pl-PL" dirty="0"/>
          </a:p>
          <a:p>
            <a:pPr lvl="0"/>
            <a:endParaRPr lang="pl-P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9" y="2015732"/>
            <a:ext cx="3399971" cy="33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1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Normative events in family development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75230" y="3635830"/>
            <a:ext cx="6955972" cy="1830515"/>
          </a:xfrm>
        </p:spPr>
        <p:txBody>
          <a:bodyPr>
            <a:normAutofit fontScale="62500" lnSpcReduction="20000"/>
          </a:bodyPr>
          <a:lstStyle/>
          <a:p>
            <a:r>
              <a:rPr lang="pl-PL" dirty="0" err="1"/>
              <a:t>Birth</a:t>
            </a:r>
            <a:r>
              <a:rPr lang="pl-PL" dirty="0"/>
              <a:t> of a </a:t>
            </a:r>
            <a:r>
              <a:rPr lang="pl-PL" dirty="0" err="1"/>
              <a:t>child</a:t>
            </a:r>
            <a:endParaRPr lang="pl-PL" dirty="0"/>
          </a:p>
          <a:p>
            <a:r>
              <a:rPr lang="pl-PL" dirty="0" err="1"/>
              <a:t>Death</a:t>
            </a:r>
            <a:r>
              <a:rPr lang="pl-PL" dirty="0"/>
              <a:t> of family </a:t>
            </a:r>
            <a:r>
              <a:rPr lang="pl-PL" dirty="0" err="1"/>
              <a:t>member</a:t>
            </a:r>
            <a:endParaRPr lang="pl-PL" dirty="0"/>
          </a:p>
          <a:p>
            <a:r>
              <a:rPr lang="pl-PL" dirty="0"/>
              <a:t>New </a:t>
            </a:r>
            <a:r>
              <a:rPr lang="pl-PL" dirty="0" err="1"/>
              <a:t>school</a:t>
            </a:r>
            <a:r>
              <a:rPr lang="pl-PL" dirty="0"/>
              <a:t>, </a:t>
            </a:r>
            <a:r>
              <a:rPr lang="pl-PL" dirty="0" err="1"/>
              <a:t>job</a:t>
            </a:r>
            <a:r>
              <a:rPr lang="mr-IN" dirty="0"/>
              <a:t>…</a:t>
            </a:r>
            <a:r>
              <a:rPr lang="pl-PL" dirty="0"/>
              <a:t>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these</a:t>
            </a:r>
            <a:r>
              <a:rPr lang="pl-PL" dirty="0"/>
              <a:t> </a:t>
            </a:r>
            <a:r>
              <a:rPr lang="pl-PL" dirty="0" err="1"/>
              <a:t>events</a:t>
            </a:r>
            <a:r>
              <a:rPr lang="pl-PL" dirty="0"/>
              <a:t> </a:t>
            </a:r>
            <a:r>
              <a:rPr lang="pl-PL" dirty="0" err="1"/>
              <a:t>require</a:t>
            </a:r>
            <a:r>
              <a:rPr lang="pl-PL" dirty="0"/>
              <a:t> </a:t>
            </a:r>
            <a:r>
              <a:rPr lang="pl-PL" dirty="0" err="1"/>
              <a:t>adaptation</a:t>
            </a:r>
            <a:r>
              <a:rPr lang="pl-PL" dirty="0"/>
              <a:t> and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provoke</a:t>
            </a:r>
            <a:r>
              <a:rPr lang="pl-PL" dirty="0"/>
              <a:t> </a:t>
            </a:r>
            <a:r>
              <a:rPr lang="pl-PL" dirty="0" err="1"/>
              <a:t>psychological</a:t>
            </a:r>
            <a:r>
              <a:rPr lang="pl-PL" dirty="0"/>
              <a:t> </a:t>
            </a:r>
            <a:r>
              <a:rPr lang="pl-PL" dirty="0" err="1"/>
              <a:t>crisis</a:t>
            </a:r>
            <a:r>
              <a:rPr lang="pl-PL" dirty="0"/>
              <a:t>/</a:t>
            </a:r>
            <a:r>
              <a:rPr lang="pl-PL" dirty="0" err="1"/>
              <a:t>mental</a:t>
            </a:r>
            <a:r>
              <a:rPr lang="pl-PL" dirty="0"/>
              <a:t> </a:t>
            </a:r>
            <a:r>
              <a:rPr lang="pl-PL" dirty="0" err="1"/>
              <a:t>health</a:t>
            </a:r>
            <a:r>
              <a:rPr lang="pl-PL" dirty="0"/>
              <a:t> </a:t>
            </a:r>
            <a:r>
              <a:rPr lang="pl-PL" dirty="0" err="1"/>
              <a:t>problems</a:t>
            </a:r>
            <a:r>
              <a:rPr lang="pl-PL" dirty="0"/>
              <a:t>.</a:t>
            </a:r>
          </a:p>
          <a:p>
            <a:endParaRPr lang="pl-P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44" t="31737" r="6875" b="34416"/>
          <a:stretch/>
        </p:blipFill>
        <p:spPr>
          <a:xfrm>
            <a:off x="2775230" y="2122714"/>
            <a:ext cx="6955972" cy="151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26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Migration as a </a:t>
            </a:r>
            <a:r>
              <a:rPr lang="pl-PL" dirty="0" err="1"/>
              <a:t>stress</a:t>
            </a:r>
            <a:r>
              <a:rPr lang="pl-PL" dirty="0"/>
              <a:t> </a:t>
            </a:r>
            <a:r>
              <a:rPr lang="pl-PL" dirty="0" err="1"/>
              <a:t>factor</a:t>
            </a:r>
            <a:endParaRPr lang="pl-P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5782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Migration as a stress factor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59086" y="2612571"/>
            <a:ext cx="6395768" cy="2853774"/>
          </a:xfrm>
        </p:spPr>
        <p:txBody>
          <a:bodyPr/>
          <a:lstStyle/>
          <a:p>
            <a:r>
              <a:rPr lang="pl-PL" dirty="0" err="1"/>
              <a:t>Immigration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non-</a:t>
            </a:r>
            <a:r>
              <a:rPr lang="pl-PL" dirty="0" err="1"/>
              <a:t>normative</a:t>
            </a:r>
            <a:r>
              <a:rPr lang="pl-PL" dirty="0"/>
              <a:t> life </a:t>
            </a:r>
            <a:r>
              <a:rPr lang="pl-PL" dirty="0" err="1"/>
              <a:t>transition</a:t>
            </a: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It </a:t>
            </a:r>
            <a:r>
              <a:rPr lang="pl-PL" dirty="0" err="1"/>
              <a:t>requires</a:t>
            </a:r>
            <a:r>
              <a:rPr lang="pl-PL" dirty="0"/>
              <a:t> </a:t>
            </a:r>
            <a:r>
              <a:rPr lang="pl-PL" dirty="0" err="1"/>
              <a:t>adaptation</a:t>
            </a:r>
            <a:endParaRPr lang="pl-P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114" y="2215145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6463</TotalTime>
  <Words>1435</Words>
  <Application>Microsoft Office PowerPoint</Application>
  <PresentationFormat>Ευρεία οθόνη</PresentationFormat>
  <Paragraphs>210</Paragraphs>
  <Slides>36</Slides>
  <Notes>18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42" baseType="lpstr">
      <vt:lpstr>Arial</vt:lpstr>
      <vt:lpstr>Calibri</vt:lpstr>
      <vt:lpstr>Courier New</vt:lpstr>
      <vt:lpstr>Gill Sans MT</vt:lpstr>
      <vt:lpstr>Mangal</vt:lpstr>
      <vt:lpstr>Gallery</vt:lpstr>
      <vt:lpstr>Mental health as a determinant of Ukrainian immigrant families’ Adaptation  Theoretical and pracitical perspective </vt:lpstr>
      <vt:lpstr>Mental health as a determinant of Ukrainian immigrant families’s  adaptation. Theoretical  and pracitical perspective</vt:lpstr>
      <vt:lpstr>The Children/ Individual  and  family development</vt:lpstr>
      <vt:lpstr>The Children/ Individual and family development </vt:lpstr>
      <vt:lpstr>Stages of child development</vt:lpstr>
      <vt:lpstr>The Family Life Cycle (Stages of family development by Duvall) </vt:lpstr>
      <vt:lpstr>Normative events in family development</vt:lpstr>
      <vt:lpstr>Migration as a stress factor</vt:lpstr>
      <vt:lpstr>Migration as a stress factor</vt:lpstr>
      <vt:lpstr>Migration as a stress factor</vt:lpstr>
      <vt:lpstr>Migration as a stress factor- Acculturative  Stages (Berry, 1977)</vt:lpstr>
      <vt:lpstr>Determinats of immigrant adapatation</vt:lpstr>
      <vt:lpstr>Ukrainian immigrant families’ adaptation problems in Poland</vt:lpstr>
      <vt:lpstr>Ukrainian immigrant families’ adaptation problems in Poland-general information </vt:lpstr>
      <vt:lpstr>Παρουσίαση του PowerPoint</vt:lpstr>
      <vt:lpstr>Παρουσίαση του PowerPoint</vt:lpstr>
      <vt:lpstr>Ukrainian immigrant families’ adaptation problems in Poland-general information </vt:lpstr>
      <vt:lpstr>Ukrainian immigrant families’ adaptation problems in Poland-from psychological/clinical/practical perspective </vt:lpstr>
      <vt:lpstr>Psychological problems of Ukrainian immigrant families</vt:lpstr>
      <vt:lpstr>Ukrainian immigrant families’ adaptation problems in Poland-from clinical/practical perspective </vt:lpstr>
      <vt:lpstr>Example #1</vt:lpstr>
      <vt:lpstr>Ukrainian immigrant families’ adaptation problems in Poland-from clinical/practical perspective </vt:lpstr>
      <vt:lpstr>Example #2</vt:lpstr>
      <vt:lpstr>Ukrainian immigrant families’ adaptation problems in Poland-from clinical/practical perspective </vt:lpstr>
      <vt:lpstr>Example #3.</vt:lpstr>
      <vt:lpstr>Ukrainian immigrant families’ adaptation problems in Poland-from clinical/practical perspective </vt:lpstr>
      <vt:lpstr>Example #4.</vt:lpstr>
      <vt:lpstr>Mental health of Ukrainian immigrant families</vt:lpstr>
      <vt:lpstr>Ukrainian immigrant families’ adaptation problems in Poland-from clinical/practical perspective </vt:lpstr>
      <vt:lpstr>Influence of mental health problems on children development</vt:lpstr>
      <vt:lpstr>Psychological support </vt:lpstr>
      <vt:lpstr>Psychological support</vt:lpstr>
      <vt:lpstr>Genaral Barriers in Access to mental healthcare    </vt:lpstr>
      <vt:lpstr>Example of mental health promotion materials</vt:lpstr>
      <vt:lpstr>Need of: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Microsoft Office</dc:creator>
  <cp:lastModifiedBy>eadppa ekpa</cp:lastModifiedBy>
  <cp:revision>90</cp:revision>
  <cp:lastPrinted>2017-09-11T08:40:47Z</cp:lastPrinted>
  <dcterms:created xsi:type="dcterms:W3CDTF">2017-09-07T09:48:36Z</dcterms:created>
  <dcterms:modified xsi:type="dcterms:W3CDTF">2018-05-24T12:19:27Z</dcterms:modified>
</cp:coreProperties>
</file>